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diagrams/data11.xml" ContentType="application/vnd.openxmlformats-officedocument.drawingml.diagramData+xml"/>
  <Override PartName="/ppt/diagrams/data1.xml" ContentType="application/vnd.openxmlformats-officedocument.drawingml.diagramData+xml"/>
  <Override PartName="/ppt/diagrams/data10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colors6.xml" ContentType="application/vnd.openxmlformats-officedocument.drawingml.diagramColors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rawing5.xml" ContentType="application/vnd.ms-office.drawingml.diagramDrawing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rawing6.xml" ContentType="application/vnd.ms-office.drawingml.diagramDrawing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quickStyle1.xml" ContentType="application/vnd.openxmlformats-officedocument.drawingml.diagramStyle+xml"/>
  <Override PartName="/ppt/diagrams/colors5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layout8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1"/>
  </p:notesMasterIdLst>
  <p:handoutMasterIdLst>
    <p:handoutMasterId r:id="rId42"/>
  </p:handoutMasterIdLst>
  <p:sldIdLst>
    <p:sldId id="403" r:id="rId3"/>
    <p:sldId id="406" r:id="rId4"/>
    <p:sldId id="447" r:id="rId5"/>
    <p:sldId id="408" r:id="rId6"/>
    <p:sldId id="421" r:id="rId7"/>
    <p:sldId id="409" r:id="rId8"/>
    <p:sldId id="422" r:id="rId9"/>
    <p:sldId id="423" r:id="rId10"/>
    <p:sldId id="424" r:id="rId11"/>
    <p:sldId id="425" r:id="rId12"/>
    <p:sldId id="427" r:id="rId13"/>
    <p:sldId id="428" r:id="rId14"/>
    <p:sldId id="429" r:id="rId15"/>
    <p:sldId id="430" r:id="rId16"/>
    <p:sldId id="431" r:id="rId17"/>
    <p:sldId id="432" r:id="rId18"/>
    <p:sldId id="416" r:id="rId19"/>
    <p:sldId id="436" r:id="rId20"/>
    <p:sldId id="437" r:id="rId21"/>
    <p:sldId id="438" r:id="rId22"/>
    <p:sldId id="439" r:id="rId23"/>
    <p:sldId id="440" r:id="rId24"/>
    <p:sldId id="420" r:id="rId25"/>
    <p:sldId id="417" r:id="rId26"/>
    <p:sldId id="414" r:id="rId27"/>
    <p:sldId id="433" r:id="rId28"/>
    <p:sldId id="444" r:id="rId29"/>
    <p:sldId id="434" r:id="rId30"/>
    <p:sldId id="435" r:id="rId31"/>
    <p:sldId id="418" r:id="rId32"/>
    <p:sldId id="441" r:id="rId33"/>
    <p:sldId id="442" r:id="rId34"/>
    <p:sldId id="412" r:id="rId35"/>
    <p:sldId id="415" r:id="rId36"/>
    <p:sldId id="443" r:id="rId37"/>
    <p:sldId id="445" r:id="rId38"/>
    <p:sldId id="446" r:id="rId39"/>
    <p:sldId id="362" r:id="rId40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" initials="123" lastIdx="4" clrIdx="0"/>
  <p:cmAuthor id="1" name="Csuzdi Szonja" initials="CSSZ" lastIdx="1" clrIdx="1"/>
  <p:cmAuthor id="2" name="Jeney Nóra" initials="JN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B6D37A"/>
    <a:srgbClr val="72B240"/>
    <a:srgbClr val="666666"/>
    <a:srgbClr val="6864A2"/>
    <a:srgbClr val="FBFCF6"/>
    <a:srgbClr val="51A200"/>
    <a:srgbClr val="7D7D7D"/>
    <a:srgbClr val="39BA24"/>
    <a:srgbClr val="0A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4671" autoAdjust="0"/>
  </p:normalViewPr>
  <p:slideViewPr>
    <p:cSldViewPr snapToGrid="0">
      <p:cViewPr varScale="1">
        <p:scale>
          <a:sx n="105" d="100"/>
          <a:sy n="105" d="100"/>
        </p:scale>
        <p:origin x="9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3918" y="-120"/>
      </p:cViewPr>
      <p:guideLst>
        <p:guide orient="horz" pos="3128"/>
        <p:guide pos="210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50" Type="http://schemas.openxmlformats.org/officeDocument/2006/relationships/customXml" Target="../customXml/item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commentAuthors" Target="commentAuthors.xml"/><Relationship Id="rId48" Type="http://schemas.openxmlformats.org/officeDocument/2006/relationships/customXml" Target="../customXml/item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C5C59C-8A16-4989-B8A7-CF8682DB9AD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A09794A1-6705-4F0F-80FF-046F79F9F823}">
      <dgm:prSet phldrT="[Szöveg]" custT="1"/>
      <dgm:spPr/>
      <dgm:t>
        <a:bodyPr/>
        <a:lstStyle/>
        <a:p>
          <a:r>
            <a:rPr lang="hu-HU" sz="2000" dirty="0"/>
            <a:t>Amely tudományos tevékenységet dokumentummal nem lehet igazolni, </a:t>
          </a:r>
          <a:r>
            <a:rPr lang="hu-HU" sz="2000" b="1" dirty="0"/>
            <a:t>szövegesen rögzíteni kell a Pályázati Adatlap vonatkozó mezőjében</a:t>
          </a:r>
          <a:r>
            <a:rPr lang="hu-HU" sz="2000" dirty="0"/>
            <a:t>.</a:t>
          </a:r>
        </a:p>
      </dgm:t>
    </dgm:pt>
    <dgm:pt modelId="{C732E5C0-C1A0-4302-90C5-D2126A64955E}" type="parTrans" cxnId="{25352231-BDC5-4DC4-94B1-A202817C6FFD}">
      <dgm:prSet/>
      <dgm:spPr/>
      <dgm:t>
        <a:bodyPr/>
        <a:lstStyle/>
        <a:p>
          <a:endParaRPr lang="hu-HU"/>
        </a:p>
      </dgm:t>
    </dgm:pt>
    <dgm:pt modelId="{1422258B-94CE-443D-BF60-2DA9C292F946}" type="sibTrans" cxnId="{25352231-BDC5-4DC4-94B1-A202817C6FFD}">
      <dgm:prSet/>
      <dgm:spPr/>
      <dgm:t>
        <a:bodyPr/>
        <a:lstStyle/>
        <a:p>
          <a:endParaRPr lang="hu-HU"/>
        </a:p>
      </dgm:t>
    </dgm:pt>
    <dgm:pt modelId="{6278FAB6-8C4B-4040-AB58-BF589F6FA510}">
      <dgm:prSet custT="1"/>
      <dgm:spPr/>
      <dgm:t>
        <a:bodyPr/>
        <a:lstStyle/>
        <a:p>
          <a:r>
            <a:rPr lang="hu-HU" sz="2000" b="1" dirty="0"/>
            <a:t>Idegen nyelvű dokumentum esetén</a:t>
          </a:r>
          <a:r>
            <a:rPr lang="hu-HU" sz="2000" dirty="0"/>
            <a:t> a Támogató kérheti a hiteles </a:t>
          </a:r>
          <a:r>
            <a:rPr lang="hu-HU" sz="2000" b="1" dirty="0"/>
            <a:t>magyar fordítást</a:t>
          </a:r>
          <a:r>
            <a:rPr lang="hu-HU" sz="2000" dirty="0"/>
            <a:t>.</a:t>
          </a:r>
        </a:p>
      </dgm:t>
    </dgm:pt>
    <dgm:pt modelId="{861F9A93-72BC-4F7F-B4CF-324B36B1BC1D}" type="parTrans" cxnId="{C925D7C6-223A-4218-A294-A70A54C8E308}">
      <dgm:prSet/>
      <dgm:spPr/>
      <dgm:t>
        <a:bodyPr/>
        <a:lstStyle/>
        <a:p>
          <a:endParaRPr lang="hu-HU"/>
        </a:p>
      </dgm:t>
    </dgm:pt>
    <dgm:pt modelId="{E0EDA892-DF57-4C3C-B89B-0879D07394B2}" type="sibTrans" cxnId="{C925D7C6-223A-4218-A294-A70A54C8E308}">
      <dgm:prSet/>
      <dgm:spPr/>
      <dgm:t>
        <a:bodyPr/>
        <a:lstStyle/>
        <a:p>
          <a:endParaRPr lang="hu-HU"/>
        </a:p>
      </dgm:t>
    </dgm:pt>
    <dgm:pt modelId="{9BC87AA1-A9AE-4390-936B-88E944EAB26E}" type="pres">
      <dgm:prSet presAssocID="{DEC5C59C-8A16-4989-B8A7-CF8682DB9ADE}" presName="diagram" presStyleCnt="0">
        <dgm:presLayoutVars>
          <dgm:dir/>
          <dgm:resizeHandles val="exact"/>
        </dgm:presLayoutVars>
      </dgm:prSet>
      <dgm:spPr/>
    </dgm:pt>
    <dgm:pt modelId="{C8FA8DD1-F72C-4FD3-ADF9-83204957C2AB}" type="pres">
      <dgm:prSet presAssocID="{A09794A1-6705-4F0F-80FF-046F79F9F823}" presName="node" presStyleLbl="node1" presStyleIdx="0" presStyleCnt="2" custScaleX="194346">
        <dgm:presLayoutVars>
          <dgm:bulletEnabled val="1"/>
        </dgm:presLayoutVars>
      </dgm:prSet>
      <dgm:spPr/>
    </dgm:pt>
    <dgm:pt modelId="{31F585FA-059E-465D-AB13-AF4ADFBA37C4}" type="pres">
      <dgm:prSet presAssocID="{1422258B-94CE-443D-BF60-2DA9C292F946}" presName="sibTrans" presStyleCnt="0"/>
      <dgm:spPr/>
    </dgm:pt>
    <dgm:pt modelId="{084386D9-D412-46D5-8530-A4219FE5D95F}" type="pres">
      <dgm:prSet presAssocID="{6278FAB6-8C4B-4040-AB58-BF589F6FA510}" presName="node" presStyleLbl="node1" presStyleIdx="1" presStyleCnt="2" custScaleX="186382">
        <dgm:presLayoutVars>
          <dgm:bulletEnabled val="1"/>
        </dgm:presLayoutVars>
      </dgm:prSet>
      <dgm:spPr/>
    </dgm:pt>
  </dgm:ptLst>
  <dgm:cxnLst>
    <dgm:cxn modelId="{C79DE828-03A4-43A6-9238-6431EE27715E}" type="presOf" srcId="{A09794A1-6705-4F0F-80FF-046F79F9F823}" destId="{C8FA8DD1-F72C-4FD3-ADF9-83204957C2AB}" srcOrd="0" destOrd="0" presId="urn:microsoft.com/office/officeart/2005/8/layout/default"/>
    <dgm:cxn modelId="{25352231-BDC5-4DC4-94B1-A202817C6FFD}" srcId="{DEC5C59C-8A16-4989-B8A7-CF8682DB9ADE}" destId="{A09794A1-6705-4F0F-80FF-046F79F9F823}" srcOrd="0" destOrd="0" parTransId="{C732E5C0-C1A0-4302-90C5-D2126A64955E}" sibTransId="{1422258B-94CE-443D-BF60-2DA9C292F946}"/>
    <dgm:cxn modelId="{0C2AFCA9-3D13-4D2C-8774-15CF87DF4CA1}" type="presOf" srcId="{DEC5C59C-8A16-4989-B8A7-CF8682DB9ADE}" destId="{9BC87AA1-A9AE-4390-936B-88E944EAB26E}" srcOrd="0" destOrd="0" presId="urn:microsoft.com/office/officeart/2005/8/layout/default"/>
    <dgm:cxn modelId="{C925D7C6-223A-4218-A294-A70A54C8E308}" srcId="{DEC5C59C-8A16-4989-B8A7-CF8682DB9ADE}" destId="{6278FAB6-8C4B-4040-AB58-BF589F6FA510}" srcOrd="1" destOrd="0" parTransId="{861F9A93-72BC-4F7F-B4CF-324B36B1BC1D}" sibTransId="{E0EDA892-DF57-4C3C-B89B-0879D07394B2}"/>
    <dgm:cxn modelId="{138B6CFA-6B73-467D-9884-914637ECC15E}" type="presOf" srcId="{6278FAB6-8C4B-4040-AB58-BF589F6FA510}" destId="{084386D9-D412-46D5-8530-A4219FE5D95F}" srcOrd="0" destOrd="0" presId="urn:microsoft.com/office/officeart/2005/8/layout/default"/>
    <dgm:cxn modelId="{E4DFB68B-F9E0-4594-9BB5-2D6BD268E761}" type="presParOf" srcId="{9BC87AA1-A9AE-4390-936B-88E944EAB26E}" destId="{C8FA8DD1-F72C-4FD3-ADF9-83204957C2AB}" srcOrd="0" destOrd="0" presId="urn:microsoft.com/office/officeart/2005/8/layout/default"/>
    <dgm:cxn modelId="{C488D085-2DF0-4A84-9D8B-A97F4FF02E41}" type="presParOf" srcId="{9BC87AA1-A9AE-4390-936B-88E944EAB26E}" destId="{31F585FA-059E-465D-AB13-AF4ADFBA37C4}" srcOrd="1" destOrd="0" presId="urn:microsoft.com/office/officeart/2005/8/layout/default"/>
    <dgm:cxn modelId="{980C9EBE-50B9-4E4F-8842-EE9BFD2FA14D}" type="presParOf" srcId="{9BC87AA1-A9AE-4390-936B-88E944EAB26E}" destId="{084386D9-D412-46D5-8530-A4219FE5D95F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268244-FE26-43F6-951D-CF230A03349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F43CBCB-0929-439E-ACAD-C79F2B2C4526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hu-HU" sz="2400" dirty="0"/>
            <a:t>Tudományos teljesítménye </a:t>
          </a:r>
        </a:p>
        <a:p>
          <a:pPr>
            <a:spcAft>
              <a:spcPct val="35000"/>
            </a:spcAft>
          </a:pPr>
          <a:r>
            <a:rPr lang="hu-HU" sz="1600" dirty="0"/>
            <a:t>Az adott tudományágban a fogadó felsőoktatási intézménynek a habilitációra vonatkozó tudományos elvárásai százalékában </a:t>
          </a:r>
          <a:r>
            <a:rPr lang="hu-HU" sz="2400" dirty="0"/>
            <a:t>(</a:t>
          </a:r>
          <a:r>
            <a:rPr lang="hu-HU" sz="2400" dirty="0" err="1"/>
            <a:t>max</a:t>
          </a:r>
          <a:r>
            <a:rPr lang="hu-HU" sz="2400" dirty="0"/>
            <a:t>. 10 pont)</a:t>
          </a:r>
        </a:p>
      </dgm:t>
    </dgm:pt>
    <dgm:pt modelId="{6F5EBA58-A01F-4DD3-9B76-3DA74C478236}" type="parTrans" cxnId="{30C2AF6E-20C2-41C5-BCFD-2808D045F46F}">
      <dgm:prSet/>
      <dgm:spPr/>
      <dgm:t>
        <a:bodyPr/>
        <a:lstStyle/>
        <a:p>
          <a:endParaRPr lang="hu-HU"/>
        </a:p>
      </dgm:t>
    </dgm:pt>
    <dgm:pt modelId="{F66F6EB6-3378-49CE-B187-428FDF9E8D69}" type="sibTrans" cxnId="{30C2AF6E-20C2-41C5-BCFD-2808D045F46F}">
      <dgm:prSet/>
      <dgm:spPr/>
      <dgm:t>
        <a:bodyPr/>
        <a:lstStyle/>
        <a:p>
          <a:endParaRPr lang="hu-HU"/>
        </a:p>
      </dgm:t>
    </dgm:pt>
    <dgm:pt modelId="{18512F51-03CD-4551-A0C7-39021B5D1E43}">
      <dgm:prSet custT="1"/>
      <dgm:spPr/>
      <dgm:t>
        <a:bodyPr/>
        <a:lstStyle/>
        <a:p>
          <a:r>
            <a:rPr lang="hu-HU" sz="2400" dirty="0"/>
            <a:t>Megadott szabadalom/mintaoltalom (</a:t>
          </a:r>
          <a:r>
            <a:rPr lang="hu-HU" sz="2400" dirty="0" err="1"/>
            <a:t>max</a:t>
          </a:r>
          <a:r>
            <a:rPr lang="hu-HU" sz="2400" dirty="0"/>
            <a:t>. 10 pont)</a:t>
          </a:r>
        </a:p>
      </dgm:t>
    </dgm:pt>
    <dgm:pt modelId="{CF315810-9D58-4FDD-9B14-7029FDFEA1F8}" type="parTrans" cxnId="{B44D0DC5-A70A-4534-AB09-27FC8FFD14BF}">
      <dgm:prSet/>
      <dgm:spPr/>
      <dgm:t>
        <a:bodyPr/>
        <a:lstStyle/>
        <a:p>
          <a:endParaRPr lang="hu-HU"/>
        </a:p>
      </dgm:t>
    </dgm:pt>
    <dgm:pt modelId="{3A109D8B-6872-4310-A844-84764D3419A0}" type="sibTrans" cxnId="{B44D0DC5-A70A-4534-AB09-27FC8FFD14BF}">
      <dgm:prSet/>
      <dgm:spPr/>
      <dgm:t>
        <a:bodyPr/>
        <a:lstStyle/>
        <a:p>
          <a:endParaRPr lang="hu-HU"/>
        </a:p>
      </dgm:t>
    </dgm:pt>
    <dgm:pt modelId="{A40B0D5C-0C4D-44DF-AB62-49830428A517}">
      <dgm:prSet custT="1"/>
      <dgm:spPr/>
      <dgm:t>
        <a:bodyPr/>
        <a:lstStyle/>
        <a:p>
          <a:r>
            <a:rPr lang="hu-HU" sz="2400" dirty="0"/>
            <a:t>Tudományos díjak, ösztöndíjak, korábbi „kiváló” minősítésű ÚNKP/EKÖP ösztöndíj (</a:t>
          </a:r>
          <a:r>
            <a:rPr lang="hu-HU" sz="2400" dirty="0" err="1"/>
            <a:t>max</a:t>
          </a:r>
          <a:r>
            <a:rPr lang="hu-HU" sz="2400" dirty="0"/>
            <a:t>. 10 pont)</a:t>
          </a:r>
        </a:p>
      </dgm:t>
    </dgm:pt>
    <dgm:pt modelId="{93290A7D-60BB-4EED-8B53-70B192C1B00B}" type="parTrans" cxnId="{054C2C96-8EEC-4F76-8D86-A521D21FD6B2}">
      <dgm:prSet/>
      <dgm:spPr/>
      <dgm:t>
        <a:bodyPr/>
        <a:lstStyle/>
        <a:p>
          <a:endParaRPr lang="hu-HU"/>
        </a:p>
      </dgm:t>
    </dgm:pt>
    <dgm:pt modelId="{B0127205-4A9C-4958-AB42-2BB92A1D8986}" type="sibTrans" cxnId="{054C2C96-8EEC-4F76-8D86-A521D21FD6B2}">
      <dgm:prSet/>
      <dgm:spPr/>
      <dgm:t>
        <a:bodyPr/>
        <a:lstStyle/>
        <a:p>
          <a:endParaRPr lang="hu-HU"/>
        </a:p>
      </dgm:t>
    </dgm:pt>
    <dgm:pt modelId="{3EB0EA80-E228-4E15-810F-ADD5BCAB65ED}">
      <dgm:prSet custT="1"/>
      <dgm:spPr/>
      <dgm:t>
        <a:bodyPr/>
        <a:lstStyle/>
        <a:p>
          <a:r>
            <a:rPr lang="hu-HU" sz="2400" dirty="0"/>
            <a:t>Egyéb szakmai tevékenység (</a:t>
          </a:r>
          <a:r>
            <a:rPr lang="hu-HU" sz="2400" dirty="0" err="1"/>
            <a:t>max</a:t>
          </a:r>
          <a:r>
            <a:rPr lang="hu-HU" sz="2400" dirty="0"/>
            <a:t>. 10 pont)</a:t>
          </a:r>
        </a:p>
      </dgm:t>
    </dgm:pt>
    <dgm:pt modelId="{B7878969-EC9A-4BF5-A113-A9B9B3DEAE96}" type="parTrans" cxnId="{C2916DE9-62D1-40C0-B367-A1580F72DB72}">
      <dgm:prSet/>
      <dgm:spPr/>
      <dgm:t>
        <a:bodyPr/>
        <a:lstStyle/>
        <a:p>
          <a:endParaRPr lang="hu-HU"/>
        </a:p>
      </dgm:t>
    </dgm:pt>
    <dgm:pt modelId="{0BF784F3-4DC6-45EF-A577-A21DF7279C84}" type="sibTrans" cxnId="{C2916DE9-62D1-40C0-B367-A1580F72DB72}">
      <dgm:prSet/>
      <dgm:spPr/>
      <dgm:t>
        <a:bodyPr/>
        <a:lstStyle/>
        <a:p>
          <a:endParaRPr lang="hu-HU"/>
        </a:p>
      </dgm:t>
    </dgm:pt>
    <dgm:pt modelId="{EB0B1FDD-2655-4E87-813C-073D22D7C3B0}">
      <dgm:prSet custT="1"/>
      <dgm:spPr/>
      <dgm:t>
        <a:bodyPr/>
        <a:lstStyle/>
        <a:p>
          <a:r>
            <a:rPr lang="hu-HU" sz="2400" dirty="0"/>
            <a:t>Kutatási terv (</a:t>
          </a:r>
          <a:r>
            <a:rPr lang="hu-HU" sz="2400" dirty="0" err="1"/>
            <a:t>max</a:t>
          </a:r>
          <a:r>
            <a:rPr lang="hu-HU" sz="2400" dirty="0"/>
            <a:t>. 60 pont)</a:t>
          </a:r>
        </a:p>
      </dgm:t>
    </dgm:pt>
    <dgm:pt modelId="{6AE97C95-4B24-476B-863D-EDA0B05E6C4F}" type="parTrans" cxnId="{81AD0513-A1CA-47CA-8743-6E8048B2173D}">
      <dgm:prSet/>
      <dgm:spPr/>
      <dgm:t>
        <a:bodyPr/>
        <a:lstStyle/>
        <a:p>
          <a:endParaRPr lang="hu-HU"/>
        </a:p>
      </dgm:t>
    </dgm:pt>
    <dgm:pt modelId="{E14DE698-3486-4B3D-B912-B100DDB653D1}" type="sibTrans" cxnId="{81AD0513-A1CA-47CA-8743-6E8048B2173D}">
      <dgm:prSet/>
      <dgm:spPr/>
      <dgm:t>
        <a:bodyPr/>
        <a:lstStyle/>
        <a:p>
          <a:endParaRPr lang="hu-HU"/>
        </a:p>
      </dgm:t>
    </dgm:pt>
    <dgm:pt modelId="{CB9EBFA0-D40B-410A-80B0-DACEE38960B1}" type="pres">
      <dgm:prSet presAssocID="{71268244-FE26-43F6-951D-CF230A033497}" presName="diagram" presStyleCnt="0">
        <dgm:presLayoutVars>
          <dgm:dir/>
          <dgm:resizeHandles val="exact"/>
        </dgm:presLayoutVars>
      </dgm:prSet>
      <dgm:spPr/>
    </dgm:pt>
    <dgm:pt modelId="{6E5170E6-1C56-4930-9074-6BB2E5D986B9}" type="pres">
      <dgm:prSet presAssocID="{5F43CBCB-0929-439E-ACAD-C79F2B2C4526}" presName="node" presStyleLbl="node1" presStyleIdx="0" presStyleCnt="5" custScaleX="128051" custScaleY="140503" custLinFactNeighborX="-1735" custLinFactNeighborY="-63948">
        <dgm:presLayoutVars>
          <dgm:bulletEnabled val="1"/>
        </dgm:presLayoutVars>
      </dgm:prSet>
      <dgm:spPr/>
    </dgm:pt>
    <dgm:pt modelId="{FD2EBF0A-7FBE-4EA3-B51B-478B463FAA67}" type="pres">
      <dgm:prSet presAssocID="{F66F6EB6-3378-49CE-B187-428FDF9E8D69}" presName="sibTrans" presStyleCnt="0"/>
      <dgm:spPr/>
    </dgm:pt>
    <dgm:pt modelId="{6BB15618-0C4E-4294-A178-6A93411E66B8}" type="pres">
      <dgm:prSet presAssocID="{18512F51-03CD-4551-A0C7-39021B5D1E43}" presName="node" presStyleLbl="node1" presStyleIdx="1" presStyleCnt="5" custScaleX="128051" custScaleY="140503" custLinFactNeighborX="-1735" custLinFactNeighborY="-63948">
        <dgm:presLayoutVars>
          <dgm:bulletEnabled val="1"/>
        </dgm:presLayoutVars>
      </dgm:prSet>
      <dgm:spPr/>
    </dgm:pt>
    <dgm:pt modelId="{C54F3B8A-DE4B-436E-9F0C-FE3C356ADF1D}" type="pres">
      <dgm:prSet presAssocID="{3A109D8B-6872-4310-A844-84764D3419A0}" presName="sibTrans" presStyleCnt="0"/>
      <dgm:spPr/>
    </dgm:pt>
    <dgm:pt modelId="{A7C04A4B-B912-45CA-8982-85F9D4B7A394}" type="pres">
      <dgm:prSet presAssocID="{A40B0D5C-0C4D-44DF-AB62-49830428A517}" presName="node" presStyleLbl="node1" presStyleIdx="2" presStyleCnt="5" custScaleX="128051" custScaleY="140503" custLinFactNeighborX="-1735" custLinFactNeighborY="-63948">
        <dgm:presLayoutVars>
          <dgm:bulletEnabled val="1"/>
        </dgm:presLayoutVars>
      </dgm:prSet>
      <dgm:spPr/>
    </dgm:pt>
    <dgm:pt modelId="{3A7DC294-3FEA-40BB-88D0-061CCBE4AA08}" type="pres">
      <dgm:prSet presAssocID="{B0127205-4A9C-4958-AB42-2BB92A1D8986}" presName="sibTrans" presStyleCnt="0"/>
      <dgm:spPr/>
    </dgm:pt>
    <dgm:pt modelId="{D561739E-21AD-4332-8774-9D1928E54DCD}" type="pres">
      <dgm:prSet presAssocID="{3EB0EA80-E228-4E15-810F-ADD5BCAB65ED}" presName="node" presStyleLbl="node1" presStyleIdx="3" presStyleCnt="5" custScaleX="128051" custScaleY="140503" custLinFactNeighborX="-71804" custLinFactNeighborY="-2674">
        <dgm:presLayoutVars>
          <dgm:bulletEnabled val="1"/>
        </dgm:presLayoutVars>
      </dgm:prSet>
      <dgm:spPr/>
    </dgm:pt>
    <dgm:pt modelId="{7323B97A-47FB-4486-A8D0-9202226D4744}" type="pres">
      <dgm:prSet presAssocID="{0BF784F3-4DC6-45EF-A577-A21DF7279C84}" presName="sibTrans" presStyleCnt="0"/>
      <dgm:spPr/>
    </dgm:pt>
    <dgm:pt modelId="{E0712FBB-B96E-46DD-9BBC-CD3119B6FA5B}" type="pres">
      <dgm:prSet presAssocID="{EB0B1FDD-2655-4E87-813C-073D22D7C3B0}" presName="node" presStyleLbl="node1" presStyleIdx="4" presStyleCnt="5" custScaleX="128051" custScaleY="140503" custLinFactNeighborX="-71845" custLinFactNeighborY="-1994">
        <dgm:presLayoutVars>
          <dgm:bulletEnabled val="1"/>
        </dgm:presLayoutVars>
      </dgm:prSet>
      <dgm:spPr/>
    </dgm:pt>
  </dgm:ptLst>
  <dgm:cxnLst>
    <dgm:cxn modelId="{81AD0513-A1CA-47CA-8743-6E8048B2173D}" srcId="{71268244-FE26-43F6-951D-CF230A033497}" destId="{EB0B1FDD-2655-4E87-813C-073D22D7C3B0}" srcOrd="4" destOrd="0" parTransId="{6AE97C95-4B24-476B-863D-EDA0B05E6C4F}" sibTransId="{E14DE698-3486-4B3D-B912-B100DDB653D1}"/>
    <dgm:cxn modelId="{C83D0F6B-3649-410C-B449-5861BC3FF046}" type="presOf" srcId="{EB0B1FDD-2655-4E87-813C-073D22D7C3B0}" destId="{E0712FBB-B96E-46DD-9BBC-CD3119B6FA5B}" srcOrd="0" destOrd="0" presId="urn:microsoft.com/office/officeart/2005/8/layout/default"/>
    <dgm:cxn modelId="{30C2AF6E-20C2-41C5-BCFD-2808D045F46F}" srcId="{71268244-FE26-43F6-951D-CF230A033497}" destId="{5F43CBCB-0929-439E-ACAD-C79F2B2C4526}" srcOrd="0" destOrd="0" parTransId="{6F5EBA58-A01F-4DD3-9B76-3DA74C478236}" sibTransId="{F66F6EB6-3378-49CE-B187-428FDF9E8D69}"/>
    <dgm:cxn modelId="{F7DA1472-16CF-444B-AA7C-011A28170D80}" type="presOf" srcId="{5F43CBCB-0929-439E-ACAD-C79F2B2C4526}" destId="{6E5170E6-1C56-4930-9074-6BB2E5D986B9}" srcOrd="0" destOrd="0" presId="urn:microsoft.com/office/officeart/2005/8/layout/default"/>
    <dgm:cxn modelId="{77D40F8D-8338-4600-AEE6-1260DAEB31E3}" type="presOf" srcId="{71268244-FE26-43F6-951D-CF230A033497}" destId="{CB9EBFA0-D40B-410A-80B0-DACEE38960B1}" srcOrd="0" destOrd="0" presId="urn:microsoft.com/office/officeart/2005/8/layout/default"/>
    <dgm:cxn modelId="{054C2C96-8EEC-4F76-8D86-A521D21FD6B2}" srcId="{71268244-FE26-43F6-951D-CF230A033497}" destId="{A40B0D5C-0C4D-44DF-AB62-49830428A517}" srcOrd="2" destOrd="0" parTransId="{93290A7D-60BB-4EED-8B53-70B192C1B00B}" sibTransId="{B0127205-4A9C-4958-AB42-2BB92A1D8986}"/>
    <dgm:cxn modelId="{B44D0DC5-A70A-4534-AB09-27FC8FFD14BF}" srcId="{71268244-FE26-43F6-951D-CF230A033497}" destId="{18512F51-03CD-4551-A0C7-39021B5D1E43}" srcOrd="1" destOrd="0" parTransId="{CF315810-9D58-4FDD-9B14-7029FDFEA1F8}" sibTransId="{3A109D8B-6872-4310-A844-84764D3419A0}"/>
    <dgm:cxn modelId="{68A25BCD-9981-4E8B-9C5A-5C6F91F6FC24}" type="presOf" srcId="{A40B0D5C-0C4D-44DF-AB62-49830428A517}" destId="{A7C04A4B-B912-45CA-8982-85F9D4B7A394}" srcOrd="0" destOrd="0" presId="urn:microsoft.com/office/officeart/2005/8/layout/default"/>
    <dgm:cxn modelId="{41BA91DC-EED3-4492-AF6C-215970598AC8}" type="presOf" srcId="{3EB0EA80-E228-4E15-810F-ADD5BCAB65ED}" destId="{D561739E-21AD-4332-8774-9D1928E54DCD}" srcOrd="0" destOrd="0" presId="urn:microsoft.com/office/officeart/2005/8/layout/default"/>
    <dgm:cxn modelId="{C94021E8-A4FB-47F9-BC16-2644D3222AC2}" type="presOf" srcId="{18512F51-03CD-4551-A0C7-39021B5D1E43}" destId="{6BB15618-0C4E-4294-A178-6A93411E66B8}" srcOrd="0" destOrd="0" presId="urn:microsoft.com/office/officeart/2005/8/layout/default"/>
    <dgm:cxn modelId="{C2916DE9-62D1-40C0-B367-A1580F72DB72}" srcId="{71268244-FE26-43F6-951D-CF230A033497}" destId="{3EB0EA80-E228-4E15-810F-ADD5BCAB65ED}" srcOrd="3" destOrd="0" parTransId="{B7878969-EC9A-4BF5-A113-A9B9B3DEAE96}" sibTransId="{0BF784F3-4DC6-45EF-A577-A21DF7279C84}"/>
    <dgm:cxn modelId="{B5A20436-85D1-43B8-8BF2-6E8A09F032F0}" type="presParOf" srcId="{CB9EBFA0-D40B-410A-80B0-DACEE38960B1}" destId="{6E5170E6-1C56-4930-9074-6BB2E5D986B9}" srcOrd="0" destOrd="0" presId="urn:microsoft.com/office/officeart/2005/8/layout/default"/>
    <dgm:cxn modelId="{B9A1CDBB-382A-400F-AE25-DE515D0BC179}" type="presParOf" srcId="{CB9EBFA0-D40B-410A-80B0-DACEE38960B1}" destId="{FD2EBF0A-7FBE-4EA3-B51B-478B463FAA67}" srcOrd="1" destOrd="0" presId="urn:microsoft.com/office/officeart/2005/8/layout/default"/>
    <dgm:cxn modelId="{08FC3408-FE50-41CD-BF6C-CB840B316670}" type="presParOf" srcId="{CB9EBFA0-D40B-410A-80B0-DACEE38960B1}" destId="{6BB15618-0C4E-4294-A178-6A93411E66B8}" srcOrd="2" destOrd="0" presId="urn:microsoft.com/office/officeart/2005/8/layout/default"/>
    <dgm:cxn modelId="{2EFBB8D9-D1F6-4B40-B4FE-F2CD3DD1FB04}" type="presParOf" srcId="{CB9EBFA0-D40B-410A-80B0-DACEE38960B1}" destId="{C54F3B8A-DE4B-436E-9F0C-FE3C356ADF1D}" srcOrd="3" destOrd="0" presId="urn:microsoft.com/office/officeart/2005/8/layout/default"/>
    <dgm:cxn modelId="{78501815-CF25-4CED-8226-4534E3B35143}" type="presParOf" srcId="{CB9EBFA0-D40B-410A-80B0-DACEE38960B1}" destId="{A7C04A4B-B912-45CA-8982-85F9D4B7A394}" srcOrd="4" destOrd="0" presId="urn:microsoft.com/office/officeart/2005/8/layout/default"/>
    <dgm:cxn modelId="{0E8A987A-D2DE-4277-999C-738C47850806}" type="presParOf" srcId="{CB9EBFA0-D40B-410A-80B0-DACEE38960B1}" destId="{3A7DC294-3FEA-40BB-88D0-061CCBE4AA08}" srcOrd="5" destOrd="0" presId="urn:microsoft.com/office/officeart/2005/8/layout/default"/>
    <dgm:cxn modelId="{228A46B3-264C-4956-846B-AC902CDFA033}" type="presParOf" srcId="{CB9EBFA0-D40B-410A-80B0-DACEE38960B1}" destId="{D561739E-21AD-4332-8774-9D1928E54DCD}" srcOrd="6" destOrd="0" presId="urn:microsoft.com/office/officeart/2005/8/layout/default"/>
    <dgm:cxn modelId="{A1BB44B3-8482-4FFB-BF51-D4D8359504D1}" type="presParOf" srcId="{CB9EBFA0-D40B-410A-80B0-DACEE38960B1}" destId="{7323B97A-47FB-4486-A8D0-9202226D4744}" srcOrd="7" destOrd="0" presId="urn:microsoft.com/office/officeart/2005/8/layout/default"/>
    <dgm:cxn modelId="{79B11B56-4FAB-4C7D-8C63-99DCAB3E3665}" type="presParOf" srcId="{CB9EBFA0-D40B-410A-80B0-DACEE38960B1}" destId="{E0712FBB-B96E-46DD-9BBC-CD3119B6FA5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0BE8DEE-1BA7-47CF-8052-16CF01D22D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7CC0E2D-531D-457C-A55E-31FA9D7EF96A}">
      <dgm:prSet/>
      <dgm:spPr/>
      <dgm:t>
        <a:bodyPr/>
        <a:lstStyle/>
        <a:p>
          <a:r>
            <a:rPr lang="hu-HU" b="1"/>
            <a:t>✅ Fő feladatok</a:t>
          </a:r>
        </a:p>
      </dgm:t>
    </dgm:pt>
    <dgm:pt modelId="{61CD367D-B31A-4172-B41C-FF3428E804EB}" type="parTrans" cxnId="{D81AFA7F-92F9-4E97-A3E7-176431D4E78F}">
      <dgm:prSet/>
      <dgm:spPr/>
      <dgm:t>
        <a:bodyPr/>
        <a:lstStyle/>
        <a:p>
          <a:endParaRPr lang="hu-HU"/>
        </a:p>
      </dgm:t>
    </dgm:pt>
    <dgm:pt modelId="{7E5300E5-CF69-4A54-BCE3-B74D91182F61}" type="sibTrans" cxnId="{D81AFA7F-92F9-4E97-A3E7-176431D4E78F}">
      <dgm:prSet/>
      <dgm:spPr/>
      <dgm:t>
        <a:bodyPr/>
        <a:lstStyle/>
        <a:p>
          <a:endParaRPr lang="hu-HU"/>
        </a:p>
      </dgm:t>
    </dgm:pt>
    <dgm:pt modelId="{FB015E02-A31E-4379-AB5C-A06964964B2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b="1" dirty="0"/>
            <a:t>Szakmai segítségnyújtás</a:t>
          </a:r>
          <a:r>
            <a:rPr lang="hu-HU" dirty="0"/>
            <a:t> az ösztöndíjas kutatási tervének megvalósításához</a:t>
          </a:r>
        </a:p>
      </dgm:t>
    </dgm:pt>
    <dgm:pt modelId="{0598EE3A-EC32-4734-AFA5-D88B8E2E8EF1}" type="parTrans" cxnId="{ABEB85B4-8DDD-44E4-9FF1-4578432BAA8E}">
      <dgm:prSet/>
      <dgm:spPr/>
      <dgm:t>
        <a:bodyPr/>
        <a:lstStyle/>
        <a:p>
          <a:endParaRPr lang="hu-HU"/>
        </a:p>
      </dgm:t>
    </dgm:pt>
    <dgm:pt modelId="{9EF20B7A-08E2-47F5-B6E4-8D8F47509FF0}" type="sibTrans" cxnId="{ABEB85B4-8DDD-44E4-9FF1-4578432BAA8E}">
      <dgm:prSet/>
      <dgm:spPr/>
      <dgm:t>
        <a:bodyPr/>
        <a:lstStyle/>
        <a:p>
          <a:endParaRPr lang="hu-HU"/>
        </a:p>
      </dgm:t>
    </dgm:pt>
    <dgm:pt modelId="{71C806B8-3AB5-41CE-B430-9DB06AD528B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b="1" dirty="0"/>
            <a:t>Rendszeres kapcsolattartás, konzultáció</a:t>
          </a:r>
          <a:endParaRPr lang="hu-HU" dirty="0"/>
        </a:p>
      </dgm:t>
    </dgm:pt>
    <dgm:pt modelId="{A51FD597-167E-46E0-B27E-B05AFED10761}" type="parTrans" cxnId="{56133464-568C-4DEB-8C02-EB42BA46A21B}">
      <dgm:prSet/>
      <dgm:spPr/>
      <dgm:t>
        <a:bodyPr/>
        <a:lstStyle/>
        <a:p>
          <a:endParaRPr lang="hu-HU"/>
        </a:p>
      </dgm:t>
    </dgm:pt>
    <dgm:pt modelId="{ED7C0C10-93B4-4B19-B7B8-606F298D0174}" type="sibTrans" cxnId="{56133464-568C-4DEB-8C02-EB42BA46A21B}">
      <dgm:prSet/>
      <dgm:spPr/>
      <dgm:t>
        <a:bodyPr/>
        <a:lstStyle/>
        <a:p>
          <a:endParaRPr lang="hu-HU"/>
        </a:p>
      </dgm:t>
    </dgm:pt>
    <dgm:pt modelId="{9BA6A3A9-F813-4C8E-A042-16183FFB5BB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b="1" dirty="0"/>
            <a:t>Konzultációs lap készítése</a:t>
          </a:r>
          <a:r>
            <a:rPr lang="hu-HU" dirty="0"/>
            <a:t> minden alkalomról</a:t>
          </a:r>
        </a:p>
      </dgm:t>
    </dgm:pt>
    <dgm:pt modelId="{BCB84CFB-605F-42FD-9878-B48DB41BFA11}" type="parTrans" cxnId="{9DFAE340-5CCB-4DA4-A4CE-E06E511881E1}">
      <dgm:prSet/>
      <dgm:spPr/>
      <dgm:t>
        <a:bodyPr/>
        <a:lstStyle/>
        <a:p>
          <a:endParaRPr lang="hu-HU"/>
        </a:p>
      </dgm:t>
    </dgm:pt>
    <dgm:pt modelId="{19C5C98F-952E-45AA-A6F3-63E6FEB62CBA}" type="sibTrans" cxnId="{9DFAE340-5CCB-4DA4-A4CE-E06E511881E1}">
      <dgm:prSet/>
      <dgm:spPr/>
      <dgm:t>
        <a:bodyPr/>
        <a:lstStyle/>
        <a:p>
          <a:endParaRPr lang="hu-HU"/>
        </a:p>
      </dgm:t>
    </dgm:pt>
    <dgm:pt modelId="{01DB5F73-69AE-4E18-8BC2-57B2A62CC80C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b="1" dirty="0"/>
            <a:t>Szakmai értékelés</a:t>
          </a:r>
          <a:r>
            <a:rPr lang="hu-HU" dirty="0"/>
            <a:t> írása az ösztöndíjas záró beszámolójához</a:t>
          </a:r>
        </a:p>
      </dgm:t>
    </dgm:pt>
    <dgm:pt modelId="{24211840-47C2-4522-9596-F423C6D27304}" type="parTrans" cxnId="{2909FFA2-9B24-4424-BE1A-F936FB3CEAF7}">
      <dgm:prSet/>
      <dgm:spPr/>
      <dgm:t>
        <a:bodyPr/>
        <a:lstStyle/>
        <a:p>
          <a:endParaRPr lang="hu-HU"/>
        </a:p>
      </dgm:t>
    </dgm:pt>
    <dgm:pt modelId="{A745DA79-B8A0-4795-830F-F76C1C729636}" type="sibTrans" cxnId="{2909FFA2-9B24-4424-BE1A-F936FB3CEAF7}">
      <dgm:prSet/>
      <dgm:spPr/>
      <dgm:t>
        <a:bodyPr/>
        <a:lstStyle/>
        <a:p>
          <a:endParaRPr lang="hu-HU"/>
        </a:p>
      </dgm:t>
    </dgm:pt>
    <dgm:pt modelId="{DA13A393-7DA9-43A4-B1A5-15BC76BC8D28}">
      <dgm:prSet/>
      <dgm:spPr/>
      <dgm:t>
        <a:bodyPr/>
        <a:lstStyle/>
        <a:p>
          <a:r>
            <a:rPr lang="hu-HU" b="1" dirty="0"/>
            <a:t>📅 Konzultáció gyakorisága</a:t>
          </a:r>
        </a:p>
      </dgm:t>
    </dgm:pt>
    <dgm:pt modelId="{9719B568-93DA-4B99-AF80-8326AA55CE32}" type="parTrans" cxnId="{33111716-E621-441C-85C7-019C25FB32B0}">
      <dgm:prSet/>
      <dgm:spPr/>
      <dgm:t>
        <a:bodyPr/>
        <a:lstStyle/>
        <a:p>
          <a:endParaRPr lang="hu-HU"/>
        </a:p>
      </dgm:t>
    </dgm:pt>
    <dgm:pt modelId="{3FC67989-BB57-41A9-980E-E4D39D12C9F2}" type="sibTrans" cxnId="{33111716-E621-441C-85C7-019C25FB32B0}">
      <dgm:prSet/>
      <dgm:spPr/>
      <dgm:t>
        <a:bodyPr/>
        <a:lstStyle/>
        <a:p>
          <a:endParaRPr lang="hu-HU"/>
        </a:p>
      </dgm:t>
    </dgm:pt>
    <dgm:pt modelId="{B006D10C-2416-4DA2-9D1B-0D954BE0C50B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b="1" dirty="0"/>
            <a:t>Legalább havi 1 személyes vagy online konzultáció</a:t>
          </a:r>
          <a:endParaRPr lang="hu-HU" dirty="0"/>
        </a:p>
      </dgm:t>
    </dgm:pt>
    <dgm:pt modelId="{F19E6A48-A07A-432F-8B94-65B1F91A64D7}" type="parTrans" cxnId="{12451CE2-BA91-4699-9E54-34E479C0354E}">
      <dgm:prSet/>
      <dgm:spPr/>
      <dgm:t>
        <a:bodyPr/>
        <a:lstStyle/>
        <a:p>
          <a:endParaRPr lang="hu-HU"/>
        </a:p>
      </dgm:t>
    </dgm:pt>
    <dgm:pt modelId="{1E4A5501-F416-4699-870D-2DCF97708F29}" type="sibTrans" cxnId="{12451CE2-BA91-4699-9E54-34E479C0354E}">
      <dgm:prSet/>
      <dgm:spPr/>
      <dgm:t>
        <a:bodyPr/>
        <a:lstStyle/>
        <a:p>
          <a:endParaRPr lang="hu-HU"/>
        </a:p>
      </dgm:t>
    </dgm:pt>
    <dgm:pt modelId="{521DFA54-1116-422C-84D4-AD757CDAEBD0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dirty="0"/>
            <a:t>Igazolás: </a:t>
          </a:r>
          <a:r>
            <a:rPr lang="hu-HU" b="1" dirty="0"/>
            <a:t>ösztöndíjas által is aláírt konzultációs lap</a:t>
          </a:r>
          <a:r>
            <a:rPr lang="hu-HU" dirty="0"/>
            <a:t>, melyet a záró beszámolóhoz csatolni szükséges</a:t>
          </a:r>
        </a:p>
      </dgm:t>
    </dgm:pt>
    <dgm:pt modelId="{4D68147E-E3F3-4D4D-8E35-01B97DF17306}" type="parTrans" cxnId="{1072ECD3-1A1C-418C-AA0B-BD4027B0920A}">
      <dgm:prSet/>
      <dgm:spPr/>
      <dgm:t>
        <a:bodyPr/>
        <a:lstStyle/>
        <a:p>
          <a:endParaRPr lang="hu-HU"/>
        </a:p>
      </dgm:t>
    </dgm:pt>
    <dgm:pt modelId="{81D45CAC-CD67-456A-8164-282874E785AC}" type="sibTrans" cxnId="{1072ECD3-1A1C-418C-AA0B-BD4027B0920A}">
      <dgm:prSet/>
      <dgm:spPr/>
      <dgm:t>
        <a:bodyPr/>
        <a:lstStyle/>
        <a:p>
          <a:endParaRPr lang="hu-HU"/>
        </a:p>
      </dgm:t>
    </dgm:pt>
    <dgm:pt modelId="{A0715FB3-B2CD-447F-B5E4-DE3FB8A8F0A1}">
      <dgm:prSet/>
      <dgm:spPr/>
      <dgm:t>
        <a:bodyPr/>
        <a:lstStyle/>
        <a:p>
          <a:r>
            <a:rPr lang="hu-HU" b="1" dirty="0"/>
            <a:t>⚖️ Díjazás</a:t>
          </a:r>
        </a:p>
      </dgm:t>
    </dgm:pt>
    <dgm:pt modelId="{130BC1D3-44EF-466A-96EE-B9B5D63251B6}" type="parTrans" cxnId="{C7DEBE4B-5BD7-49DE-BDA2-2082AB2CAA11}">
      <dgm:prSet/>
      <dgm:spPr/>
      <dgm:t>
        <a:bodyPr/>
        <a:lstStyle/>
        <a:p>
          <a:endParaRPr lang="hu-HU"/>
        </a:p>
      </dgm:t>
    </dgm:pt>
    <dgm:pt modelId="{800A1079-0C1D-4F1E-B51E-1C36AC5F0942}" type="sibTrans" cxnId="{C7DEBE4B-5BD7-49DE-BDA2-2082AB2CAA11}">
      <dgm:prSet/>
      <dgm:spPr/>
      <dgm:t>
        <a:bodyPr/>
        <a:lstStyle/>
        <a:p>
          <a:endParaRPr lang="hu-HU"/>
        </a:p>
      </dgm:t>
    </dgm:pt>
    <dgm:pt modelId="{0CF9AD93-4A5A-41A1-87EC-140AA13F1780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dirty="0"/>
            <a:t>A témavezető az </a:t>
          </a:r>
          <a:r>
            <a:rPr lang="hu-HU" b="1" dirty="0"/>
            <a:t>EKÖP keret terhére díjazásra nem jogosult</a:t>
          </a:r>
          <a:endParaRPr lang="hu-HU" dirty="0"/>
        </a:p>
      </dgm:t>
    </dgm:pt>
    <dgm:pt modelId="{FD54EC72-B704-4E75-82AE-80687A1A828B}" type="parTrans" cxnId="{0F22CE6B-84D6-4C85-B33D-D610AAC4D0A8}">
      <dgm:prSet/>
      <dgm:spPr/>
      <dgm:t>
        <a:bodyPr/>
        <a:lstStyle/>
        <a:p>
          <a:endParaRPr lang="hu-HU"/>
        </a:p>
      </dgm:t>
    </dgm:pt>
    <dgm:pt modelId="{A9C86714-F164-4F3B-AC6E-AE823164FB39}" type="sibTrans" cxnId="{0F22CE6B-84D6-4C85-B33D-D610AAC4D0A8}">
      <dgm:prSet/>
      <dgm:spPr/>
      <dgm:t>
        <a:bodyPr/>
        <a:lstStyle/>
        <a:p>
          <a:endParaRPr lang="hu-HU"/>
        </a:p>
      </dgm:t>
    </dgm:pt>
    <dgm:pt modelId="{5FF02395-8259-4AF9-8FF8-8C477FD2DBB4}" type="pres">
      <dgm:prSet presAssocID="{30BE8DEE-1BA7-47CF-8052-16CF01D22DFA}" presName="diagram" presStyleCnt="0">
        <dgm:presLayoutVars>
          <dgm:dir/>
          <dgm:resizeHandles val="exact"/>
        </dgm:presLayoutVars>
      </dgm:prSet>
      <dgm:spPr/>
    </dgm:pt>
    <dgm:pt modelId="{81A5753D-D6E3-4F2F-AA85-2969FC246DB8}" type="pres">
      <dgm:prSet presAssocID="{B7CC0E2D-531D-457C-A55E-31FA9D7EF96A}" presName="node" presStyleLbl="node1" presStyleIdx="0" presStyleCnt="3">
        <dgm:presLayoutVars>
          <dgm:bulletEnabled val="1"/>
        </dgm:presLayoutVars>
      </dgm:prSet>
      <dgm:spPr/>
    </dgm:pt>
    <dgm:pt modelId="{11E983D3-9D9D-4DBE-9663-5329EB871309}" type="pres">
      <dgm:prSet presAssocID="{7E5300E5-CF69-4A54-BCE3-B74D91182F61}" presName="sibTrans" presStyleCnt="0"/>
      <dgm:spPr/>
    </dgm:pt>
    <dgm:pt modelId="{23FB24F7-36CB-4934-B8A3-2D06D1E7354F}" type="pres">
      <dgm:prSet presAssocID="{DA13A393-7DA9-43A4-B1A5-15BC76BC8D28}" presName="node" presStyleLbl="node1" presStyleIdx="1" presStyleCnt="3">
        <dgm:presLayoutVars>
          <dgm:bulletEnabled val="1"/>
        </dgm:presLayoutVars>
      </dgm:prSet>
      <dgm:spPr/>
    </dgm:pt>
    <dgm:pt modelId="{A56FCB69-4B2A-412D-9840-3C2B7E3A7F65}" type="pres">
      <dgm:prSet presAssocID="{3FC67989-BB57-41A9-980E-E4D39D12C9F2}" presName="sibTrans" presStyleCnt="0"/>
      <dgm:spPr/>
    </dgm:pt>
    <dgm:pt modelId="{3A449384-0C29-4C25-9B09-D679216B1BDE}" type="pres">
      <dgm:prSet presAssocID="{A0715FB3-B2CD-447F-B5E4-DE3FB8A8F0A1}" presName="node" presStyleLbl="node1" presStyleIdx="2" presStyleCnt="3">
        <dgm:presLayoutVars>
          <dgm:bulletEnabled val="1"/>
        </dgm:presLayoutVars>
      </dgm:prSet>
      <dgm:spPr/>
    </dgm:pt>
  </dgm:ptLst>
  <dgm:cxnLst>
    <dgm:cxn modelId="{59944603-661D-498B-983C-ED602B108052}" type="presOf" srcId="{DA13A393-7DA9-43A4-B1A5-15BC76BC8D28}" destId="{23FB24F7-36CB-4934-B8A3-2D06D1E7354F}" srcOrd="0" destOrd="0" presId="urn:microsoft.com/office/officeart/2005/8/layout/default"/>
    <dgm:cxn modelId="{477BF809-52D8-483F-9DB1-60AA29C35EEC}" type="presOf" srcId="{B7CC0E2D-531D-457C-A55E-31FA9D7EF96A}" destId="{81A5753D-D6E3-4F2F-AA85-2969FC246DB8}" srcOrd="0" destOrd="0" presId="urn:microsoft.com/office/officeart/2005/8/layout/default"/>
    <dgm:cxn modelId="{EE57F611-B136-4FB9-BEFA-8A776312365D}" type="presOf" srcId="{0CF9AD93-4A5A-41A1-87EC-140AA13F1780}" destId="{3A449384-0C29-4C25-9B09-D679216B1BDE}" srcOrd="0" destOrd="1" presId="urn:microsoft.com/office/officeart/2005/8/layout/default"/>
    <dgm:cxn modelId="{33111716-E621-441C-85C7-019C25FB32B0}" srcId="{30BE8DEE-1BA7-47CF-8052-16CF01D22DFA}" destId="{DA13A393-7DA9-43A4-B1A5-15BC76BC8D28}" srcOrd="1" destOrd="0" parTransId="{9719B568-93DA-4B99-AF80-8326AA55CE32}" sibTransId="{3FC67989-BB57-41A9-980E-E4D39D12C9F2}"/>
    <dgm:cxn modelId="{0F07E22D-E94A-45F5-A31E-24396071CB11}" type="presOf" srcId="{521DFA54-1116-422C-84D4-AD757CDAEBD0}" destId="{23FB24F7-36CB-4934-B8A3-2D06D1E7354F}" srcOrd="0" destOrd="2" presId="urn:microsoft.com/office/officeart/2005/8/layout/default"/>
    <dgm:cxn modelId="{9DFAE340-5CCB-4DA4-A4CE-E06E511881E1}" srcId="{B7CC0E2D-531D-457C-A55E-31FA9D7EF96A}" destId="{9BA6A3A9-F813-4C8E-A042-16183FFB5BBA}" srcOrd="2" destOrd="0" parTransId="{BCB84CFB-605F-42FD-9878-B48DB41BFA11}" sibTransId="{19C5C98F-952E-45AA-A6F3-63E6FEB62CBA}"/>
    <dgm:cxn modelId="{FEC47562-256E-4765-A593-CBA4E9E4347C}" type="presOf" srcId="{71C806B8-3AB5-41CE-B430-9DB06AD528B9}" destId="{81A5753D-D6E3-4F2F-AA85-2969FC246DB8}" srcOrd="0" destOrd="2" presId="urn:microsoft.com/office/officeart/2005/8/layout/default"/>
    <dgm:cxn modelId="{68D16143-DF43-4707-A0A7-552ED478A4CE}" type="presOf" srcId="{01DB5F73-69AE-4E18-8BC2-57B2A62CC80C}" destId="{81A5753D-D6E3-4F2F-AA85-2969FC246DB8}" srcOrd="0" destOrd="4" presId="urn:microsoft.com/office/officeart/2005/8/layout/default"/>
    <dgm:cxn modelId="{56133464-568C-4DEB-8C02-EB42BA46A21B}" srcId="{B7CC0E2D-531D-457C-A55E-31FA9D7EF96A}" destId="{71C806B8-3AB5-41CE-B430-9DB06AD528B9}" srcOrd="1" destOrd="0" parTransId="{A51FD597-167E-46E0-B27E-B05AFED10761}" sibTransId="{ED7C0C10-93B4-4B19-B7B8-606F298D0174}"/>
    <dgm:cxn modelId="{C7DEBE4B-5BD7-49DE-BDA2-2082AB2CAA11}" srcId="{30BE8DEE-1BA7-47CF-8052-16CF01D22DFA}" destId="{A0715FB3-B2CD-447F-B5E4-DE3FB8A8F0A1}" srcOrd="2" destOrd="0" parTransId="{130BC1D3-44EF-466A-96EE-B9B5D63251B6}" sibTransId="{800A1079-0C1D-4F1E-B51E-1C36AC5F0942}"/>
    <dgm:cxn modelId="{0F22CE6B-84D6-4C85-B33D-D610AAC4D0A8}" srcId="{A0715FB3-B2CD-447F-B5E4-DE3FB8A8F0A1}" destId="{0CF9AD93-4A5A-41A1-87EC-140AA13F1780}" srcOrd="0" destOrd="0" parTransId="{FD54EC72-B704-4E75-82AE-80687A1A828B}" sibTransId="{A9C86714-F164-4F3B-AC6E-AE823164FB39}"/>
    <dgm:cxn modelId="{6DBE9953-E3E4-4E3D-BBDF-DE3EE02B505D}" type="presOf" srcId="{9BA6A3A9-F813-4C8E-A042-16183FFB5BBA}" destId="{81A5753D-D6E3-4F2F-AA85-2969FC246DB8}" srcOrd="0" destOrd="3" presId="urn:microsoft.com/office/officeart/2005/8/layout/default"/>
    <dgm:cxn modelId="{FE2A3E74-343B-4317-9DCE-B8C1AD1F120C}" type="presOf" srcId="{FB015E02-A31E-4379-AB5C-A06964964B26}" destId="{81A5753D-D6E3-4F2F-AA85-2969FC246DB8}" srcOrd="0" destOrd="1" presId="urn:microsoft.com/office/officeart/2005/8/layout/default"/>
    <dgm:cxn modelId="{D81AFA7F-92F9-4E97-A3E7-176431D4E78F}" srcId="{30BE8DEE-1BA7-47CF-8052-16CF01D22DFA}" destId="{B7CC0E2D-531D-457C-A55E-31FA9D7EF96A}" srcOrd="0" destOrd="0" parTransId="{61CD367D-B31A-4172-B41C-FF3428E804EB}" sibTransId="{7E5300E5-CF69-4A54-BCE3-B74D91182F61}"/>
    <dgm:cxn modelId="{7F8E1384-2F28-4ACD-921F-DFBE0D30F062}" type="presOf" srcId="{B006D10C-2416-4DA2-9D1B-0D954BE0C50B}" destId="{23FB24F7-36CB-4934-B8A3-2D06D1E7354F}" srcOrd="0" destOrd="1" presId="urn:microsoft.com/office/officeart/2005/8/layout/default"/>
    <dgm:cxn modelId="{32265089-C224-4D8B-A6EF-999527AA1FDD}" type="presOf" srcId="{A0715FB3-B2CD-447F-B5E4-DE3FB8A8F0A1}" destId="{3A449384-0C29-4C25-9B09-D679216B1BDE}" srcOrd="0" destOrd="0" presId="urn:microsoft.com/office/officeart/2005/8/layout/default"/>
    <dgm:cxn modelId="{2909FFA2-9B24-4424-BE1A-F936FB3CEAF7}" srcId="{B7CC0E2D-531D-457C-A55E-31FA9D7EF96A}" destId="{01DB5F73-69AE-4E18-8BC2-57B2A62CC80C}" srcOrd="3" destOrd="0" parTransId="{24211840-47C2-4522-9596-F423C6D27304}" sibTransId="{A745DA79-B8A0-4795-830F-F76C1C729636}"/>
    <dgm:cxn modelId="{ABEB85B4-8DDD-44E4-9FF1-4578432BAA8E}" srcId="{B7CC0E2D-531D-457C-A55E-31FA9D7EF96A}" destId="{FB015E02-A31E-4379-AB5C-A06964964B26}" srcOrd="0" destOrd="0" parTransId="{0598EE3A-EC32-4734-AFA5-D88B8E2E8EF1}" sibTransId="{9EF20B7A-08E2-47F5-B6E4-8D8F47509FF0}"/>
    <dgm:cxn modelId="{A64FEACE-D718-4655-91AC-30328FC05660}" type="presOf" srcId="{30BE8DEE-1BA7-47CF-8052-16CF01D22DFA}" destId="{5FF02395-8259-4AF9-8FF8-8C477FD2DBB4}" srcOrd="0" destOrd="0" presId="urn:microsoft.com/office/officeart/2005/8/layout/default"/>
    <dgm:cxn modelId="{1072ECD3-1A1C-418C-AA0B-BD4027B0920A}" srcId="{DA13A393-7DA9-43A4-B1A5-15BC76BC8D28}" destId="{521DFA54-1116-422C-84D4-AD757CDAEBD0}" srcOrd="1" destOrd="0" parTransId="{4D68147E-E3F3-4D4D-8E35-01B97DF17306}" sibTransId="{81D45CAC-CD67-456A-8164-282874E785AC}"/>
    <dgm:cxn modelId="{12451CE2-BA91-4699-9E54-34E479C0354E}" srcId="{DA13A393-7DA9-43A4-B1A5-15BC76BC8D28}" destId="{B006D10C-2416-4DA2-9D1B-0D954BE0C50B}" srcOrd="0" destOrd="0" parTransId="{F19E6A48-A07A-432F-8B94-65B1F91A64D7}" sibTransId="{1E4A5501-F416-4699-870D-2DCF97708F29}"/>
    <dgm:cxn modelId="{89350EED-7F7E-4692-9870-3E347B5E417C}" type="presParOf" srcId="{5FF02395-8259-4AF9-8FF8-8C477FD2DBB4}" destId="{81A5753D-D6E3-4F2F-AA85-2969FC246DB8}" srcOrd="0" destOrd="0" presId="urn:microsoft.com/office/officeart/2005/8/layout/default"/>
    <dgm:cxn modelId="{34F4C9E3-36BE-4DFA-A9ED-D544FA7E7352}" type="presParOf" srcId="{5FF02395-8259-4AF9-8FF8-8C477FD2DBB4}" destId="{11E983D3-9D9D-4DBE-9663-5329EB871309}" srcOrd="1" destOrd="0" presId="urn:microsoft.com/office/officeart/2005/8/layout/default"/>
    <dgm:cxn modelId="{9C25FAA8-F65A-4ADA-A255-66535970E986}" type="presParOf" srcId="{5FF02395-8259-4AF9-8FF8-8C477FD2DBB4}" destId="{23FB24F7-36CB-4934-B8A3-2D06D1E7354F}" srcOrd="2" destOrd="0" presId="urn:microsoft.com/office/officeart/2005/8/layout/default"/>
    <dgm:cxn modelId="{E9C9DD4D-A43B-4BB2-ABE0-90924EF6BB6E}" type="presParOf" srcId="{5FF02395-8259-4AF9-8FF8-8C477FD2DBB4}" destId="{A56FCB69-4B2A-412D-9840-3C2B7E3A7F65}" srcOrd="3" destOrd="0" presId="urn:microsoft.com/office/officeart/2005/8/layout/default"/>
    <dgm:cxn modelId="{C4390160-7DEF-4C56-BC6A-578674F5CECA}" type="presParOf" srcId="{5FF02395-8259-4AF9-8FF8-8C477FD2DBB4}" destId="{3A449384-0C29-4C25-9B09-D679216B1BD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BE8DEE-1BA7-47CF-8052-16CF01D22D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6E637FDC-AF29-4994-9099-A28F227CC9F2}">
      <dgm:prSet phldrT="[Szöveg]"/>
      <dgm:spPr/>
      <dgm:t>
        <a:bodyPr/>
        <a:lstStyle/>
        <a:p>
          <a:r>
            <a:rPr lang="hu-HU" dirty="0"/>
            <a:t>hallgatói jogviszony igazolás</a:t>
          </a:r>
        </a:p>
      </dgm:t>
    </dgm:pt>
    <dgm:pt modelId="{142A93DA-BFC2-4195-95B9-80E47CCF3247}" type="parTrans" cxnId="{30AE020A-B75F-461C-9805-B50EBE927E4A}">
      <dgm:prSet/>
      <dgm:spPr/>
      <dgm:t>
        <a:bodyPr/>
        <a:lstStyle/>
        <a:p>
          <a:endParaRPr lang="hu-HU"/>
        </a:p>
      </dgm:t>
    </dgm:pt>
    <dgm:pt modelId="{F661E2C0-85EC-44DA-865F-9EE90FF9618A}" type="sibTrans" cxnId="{30AE020A-B75F-461C-9805-B50EBE927E4A}">
      <dgm:prSet/>
      <dgm:spPr/>
      <dgm:t>
        <a:bodyPr/>
        <a:lstStyle/>
        <a:p>
          <a:endParaRPr lang="hu-HU"/>
        </a:p>
      </dgm:t>
    </dgm:pt>
    <dgm:pt modelId="{AAFF1149-6402-41A2-A49E-D20971FA481E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hu-HU" dirty="0"/>
            <a:t>igazolás tanulmányi eredményről</a:t>
          </a:r>
        </a:p>
      </dgm:t>
    </dgm:pt>
    <dgm:pt modelId="{AB7D99D4-520F-48BD-AE4A-D41D93C446F6}" type="parTrans" cxnId="{C12F7D28-D1C2-4F10-8FE3-7EF2D92EE12C}">
      <dgm:prSet/>
      <dgm:spPr/>
      <dgm:t>
        <a:bodyPr/>
        <a:lstStyle/>
        <a:p>
          <a:endParaRPr lang="hu-HU"/>
        </a:p>
      </dgm:t>
    </dgm:pt>
    <dgm:pt modelId="{7BAEC3D0-9F30-497D-9DF9-78E5CAE69ABB}" type="sibTrans" cxnId="{C12F7D28-D1C2-4F10-8FE3-7EF2D92EE12C}">
      <dgm:prSet/>
      <dgm:spPr/>
      <dgm:t>
        <a:bodyPr/>
        <a:lstStyle/>
        <a:p>
          <a:endParaRPr lang="hu-HU"/>
        </a:p>
      </dgm:t>
    </dgm:pt>
    <dgm:pt modelId="{B60E14A6-62A6-4963-9E0A-62ED1B9B8EDD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hu-HU" dirty="0"/>
            <a:t>témavezetői nyilatkozat</a:t>
          </a:r>
        </a:p>
      </dgm:t>
    </dgm:pt>
    <dgm:pt modelId="{0ABFC3B4-22A9-4906-8D07-11215B5E60FE}" type="parTrans" cxnId="{54E3F32B-7AE7-4EF4-B8E4-9B4D39E769A6}">
      <dgm:prSet/>
      <dgm:spPr/>
      <dgm:t>
        <a:bodyPr/>
        <a:lstStyle/>
        <a:p>
          <a:endParaRPr lang="hu-HU"/>
        </a:p>
      </dgm:t>
    </dgm:pt>
    <dgm:pt modelId="{D37BEC7F-6BAA-4607-8F95-FF2F590588AD}" type="sibTrans" cxnId="{54E3F32B-7AE7-4EF4-B8E4-9B4D39E769A6}">
      <dgm:prSet/>
      <dgm:spPr/>
      <dgm:t>
        <a:bodyPr/>
        <a:lstStyle/>
        <a:p>
          <a:endParaRPr lang="hu-HU"/>
        </a:p>
      </dgm:t>
    </dgm:pt>
    <dgm:pt modelId="{4D7E7CC6-1DF1-4ED7-9B87-4E93ECE41C8C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hu-HU" dirty="0"/>
            <a:t>pályázat benyújtásáig megvalósult tudományos tevékenységet bemutató, elismerő dokumentáció</a:t>
          </a:r>
        </a:p>
      </dgm:t>
    </dgm:pt>
    <dgm:pt modelId="{6FB7B151-BF57-49A9-9ABA-E144A1F6DAD7}" type="parTrans" cxnId="{0EE51626-EAA9-4020-81E0-9C7AB1119B8A}">
      <dgm:prSet/>
      <dgm:spPr/>
      <dgm:t>
        <a:bodyPr/>
        <a:lstStyle/>
        <a:p>
          <a:endParaRPr lang="hu-HU"/>
        </a:p>
      </dgm:t>
    </dgm:pt>
    <dgm:pt modelId="{4C9FAED1-FB77-404D-9E31-0059A07FFCF5}" type="sibTrans" cxnId="{0EE51626-EAA9-4020-81E0-9C7AB1119B8A}">
      <dgm:prSet/>
      <dgm:spPr/>
      <dgm:t>
        <a:bodyPr/>
        <a:lstStyle/>
        <a:p>
          <a:endParaRPr lang="hu-HU"/>
        </a:p>
      </dgm:t>
    </dgm:pt>
    <dgm:pt modelId="{7DFFBA01-4826-45ED-9D99-A9C8262D3A90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hu-HU" dirty="0"/>
            <a:t>felsőoktatási intézményi igazolás korábbi ÚNKP programban történő részvételről és a záróbeszámoló eredményéről</a:t>
          </a:r>
        </a:p>
      </dgm:t>
    </dgm:pt>
    <dgm:pt modelId="{FF99EBF1-1394-4FAB-896A-572E69FB0535}" type="parTrans" cxnId="{23BD62A8-9F74-48B0-9DE9-9C40BE000254}">
      <dgm:prSet/>
      <dgm:spPr/>
      <dgm:t>
        <a:bodyPr/>
        <a:lstStyle/>
        <a:p>
          <a:endParaRPr lang="hu-HU"/>
        </a:p>
      </dgm:t>
    </dgm:pt>
    <dgm:pt modelId="{9BEB64B2-08C8-40D6-A769-CFF18D94186F}" type="sibTrans" cxnId="{23BD62A8-9F74-48B0-9DE9-9C40BE000254}">
      <dgm:prSet/>
      <dgm:spPr/>
      <dgm:t>
        <a:bodyPr/>
        <a:lstStyle/>
        <a:p>
          <a:endParaRPr lang="hu-HU"/>
        </a:p>
      </dgm:t>
    </dgm:pt>
    <dgm:pt modelId="{983F3B08-83E4-4183-BC27-A614BC275E2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hu-HU" dirty="0"/>
            <a:t>felsőoktatási intézményi igazolás korábbi EKÖP programban történő részvételről és a záróbeszámoló eredményéről</a:t>
          </a:r>
        </a:p>
      </dgm:t>
    </dgm:pt>
    <dgm:pt modelId="{7B9BA318-9426-43DB-B585-71D5DE995AE2}" type="parTrans" cxnId="{5AE50CDE-0C2F-4194-B8F8-4A99D6DC7DCC}">
      <dgm:prSet/>
      <dgm:spPr/>
      <dgm:t>
        <a:bodyPr/>
        <a:lstStyle/>
        <a:p>
          <a:endParaRPr lang="hu-HU"/>
        </a:p>
      </dgm:t>
    </dgm:pt>
    <dgm:pt modelId="{0273B8CF-C90B-40C2-891C-77E3A2760253}" type="sibTrans" cxnId="{5AE50CDE-0C2F-4194-B8F8-4A99D6DC7DCC}">
      <dgm:prSet/>
      <dgm:spPr/>
      <dgm:t>
        <a:bodyPr/>
        <a:lstStyle/>
        <a:p>
          <a:endParaRPr lang="hu-HU"/>
        </a:p>
      </dgm:t>
    </dgm:pt>
    <dgm:pt modelId="{5FF02395-8259-4AF9-8FF8-8C477FD2DBB4}" type="pres">
      <dgm:prSet presAssocID="{30BE8DEE-1BA7-47CF-8052-16CF01D22DFA}" presName="diagram" presStyleCnt="0">
        <dgm:presLayoutVars>
          <dgm:dir/>
          <dgm:resizeHandles val="exact"/>
        </dgm:presLayoutVars>
      </dgm:prSet>
      <dgm:spPr/>
    </dgm:pt>
    <dgm:pt modelId="{A52EC7DD-10AE-44D0-A02E-B1F16A269579}" type="pres">
      <dgm:prSet presAssocID="{6E637FDC-AF29-4994-9099-A28F227CC9F2}" presName="node" presStyleLbl="node1" presStyleIdx="0" presStyleCnt="6">
        <dgm:presLayoutVars>
          <dgm:bulletEnabled val="1"/>
        </dgm:presLayoutVars>
      </dgm:prSet>
      <dgm:spPr/>
    </dgm:pt>
    <dgm:pt modelId="{B3C74FFA-9C52-4542-8CD1-BF8BA9D9E1FC}" type="pres">
      <dgm:prSet presAssocID="{F661E2C0-85EC-44DA-865F-9EE90FF9618A}" presName="sibTrans" presStyleCnt="0"/>
      <dgm:spPr/>
    </dgm:pt>
    <dgm:pt modelId="{93DDFBD2-E8B6-4EE5-88A5-0996AB5261AC}" type="pres">
      <dgm:prSet presAssocID="{AAFF1149-6402-41A2-A49E-D20971FA481E}" presName="node" presStyleLbl="node1" presStyleIdx="1" presStyleCnt="6">
        <dgm:presLayoutVars>
          <dgm:bulletEnabled val="1"/>
        </dgm:presLayoutVars>
      </dgm:prSet>
      <dgm:spPr/>
    </dgm:pt>
    <dgm:pt modelId="{19D227CF-5789-493E-B255-075A56D939F1}" type="pres">
      <dgm:prSet presAssocID="{7BAEC3D0-9F30-497D-9DF9-78E5CAE69ABB}" presName="sibTrans" presStyleCnt="0"/>
      <dgm:spPr/>
    </dgm:pt>
    <dgm:pt modelId="{7998DF6B-DB9B-46A5-8D9C-93BCEF1BDB53}" type="pres">
      <dgm:prSet presAssocID="{B60E14A6-62A6-4963-9E0A-62ED1B9B8EDD}" presName="node" presStyleLbl="node1" presStyleIdx="2" presStyleCnt="6">
        <dgm:presLayoutVars>
          <dgm:bulletEnabled val="1"/>
        </dgm:presLayoutVars>
      </dgm:prSet>
      <dgm:spPr/>
    </dgm:pt>
    <dgm:pt modelId="{036B91C6-820D-4AFB-B569-22853E517E2E}" type="pres">
      <dgm:prSet presAssocID="{D37BEC7F-6BAA-4607-8F95-FF2F590588AD}" presName="sibTrans" presStyleCnt="0"/>
      <dgm:spPr/>
    </dgm:pt>
    <dgm:pt modelId="{8BAA828F-E288-4A09-A849-C1844C55FD86}" type="pres">
      <dgm:prSet presAssocID="{4D7E7CC6-1DF1-4ED7-9B87-4E93ECE41C8C}" presName="node" presStyleLbl="node1" presStyleIdx="3" presStyleCnt="6">
        <dgm:presLayoutVars>
          <dgm:bulletEnabled val="1"/>
        </dgm:presLayoutVars>
      </dgm:prSet>
      <dgm:spPr/>
    </dgm:pt>
    <dgm:pt modelId="{9C73874A-21C7-43D3-9809-9C8EFB08FFBF}" type="pres">
      <dgm:prSet presAssocID="{4C9FAED1-FB77-404D-9E31-0059A07FFCF5}" presName="sibTrans" presStyleCnt="0"/>
      <dgm:spPr/>
    </dgm:pt>
    <dgm:pt modelId="{9DCD8D1F-C3CB-45C2-AF6C-620C5AEF16AF}" type="pres">
      <dgm:prSet presAssocID="{7DFFBA01-4826-45ED-9D99-A9C8262D3A90}" presName="node" presStyleLbl="node1" presStyleIdx="4" presStyleCnt="6">
        <dgm:presLayoutVars>
          <dgm:bulletEnabled val="1"/>
        </dgm:presLayoutVars>
      </dgm:prSet>
      <dgm:spPr/>
    </dgm:pt>
    <dgm:pt modelId="{48D16B95-F0FA-4BAF-9247-65EBC7E3EF66}" type="pres">
      <dgm:prSet presAssocID="{9BEB64B2-08C8-40D6-A769-CFF18D94186F}" presName="sibTrans" presStyleCnt="0"/>
      <dgm:spPr/>
    </dgm:pt>
    <dgm:pt modelId="{6FB5EBEC-A10C-4BC1-806D-01DCAFD76763}" type="pres">
      <dgm:prSet presAssocID="{983F3B08-83E4-4183-BC27-A614BC275E22}" presName="node" presStyleLbl="node1" presStyleIdx="5" presStyleCnt="6">
        <dgm:presLayoutVars>
          <dgm:bulletEnabled val="1"/>
        </dgm:presLayoutVars>
      </dgm:prSet>
      <dgm:spPr/>
    </dgm:pt>
  </dgm:ptLst>
  <dgm:cxnLst>
    <dgm:cxn modelId="{30AE020A-B75F-461C-9805-B50EBE927E4A}" srcId="{30BE8DEE-1BA7-47CF-8052-16CF01D22DFA}" destId="{6E637FDC-AF29-4994-9099-A28F227CC9F2}" srcOrd="0" destOrd="0" parTransId="{142A93DA-BFC2-4195-95B9-80E47CCF3247}" sibTransId="{F661E2C0-85EC-44DA-865F-9EE90FF9618A}"/>
    <dgm:cxn modelId="{84D55612-B7FD-4E34-B6FD-77064D216E0F}" type="presOf" srcId="{983F3B08-83E4-4183-BC27-A614BC275E22}" destId="{6FB5EBEC-A10C-4BC1-806D-01DCAFD76763}" srcOrd="0" destOrd="0" presId="urn:microsoft.com/office/officeart/2005/8/layout/default"/>
    <dgm:cxn modelId="{C40FD81C-AB80-40B5-91A8-3DF8F1F491DE}" type="presOf" srcId="{4D7E7CC6-1DF1-4ED7-9B87-4E93ECE41C8C}" destId="{8BAA828F-E288-4A09-A849-C1844C55FD86}" srcOrd="0" destOrd="0" presId="urn:microsoft.com/office/officeart/2005/8/layout/default"/>
    <dgm:cxn modelId="{0EE51626-EAA9-4020-81E0-9C7AB1119B8A}" srcId="{30BE8DEE-1BA7-47CF-8052-16CF01D22DFA}" destId="{4D7E7CC6-1DF1-4ED7-9B87-4E93ECE41C8C}" srcOrd="3" destOrd="0" parTransId="{6FB7B151-BF57-49A9-9ABA-E144A1F6DAD7}" sibTransId="{4C9FAED1-FB77-404D-9E31-0059A07FFCF5}"/>
    <dgm:cxn modelId="{C12F7D28-D1C2-4F10-8FE3-7EF2D92EE12C}" srcId="{30BE8DEE-1BA7-47CF-8052-16CF01D22DFA}" destId="{AAFF1149-6402-41A2-A49E-D20971FA481E}" srcOrd="1" destOrd="0" parTransId="{AB7D99D4-520F-48BD-AE4A-D41D93C446F6}" sibTransId="{7BAEC3D0-9F30-497D-9DF9-78E5CAE69ABB}"/>
    <dgm:cxn modelId="{54E3F32B-7AE7-4EF4-B8E4-9B4D39E769A6}" srcId="{30BE8DEE-1BA7-47CF-8052-16CF01D22DFA}" destId="{B60E14A6-62A6-4963-9E0A-62ED1B9B8EDD}" srcOrd="2" destOrd="0" parTransId="{0ABFC3B4-22A9-4906-8D07-11215B5E60FE}" sibTransId="{D37BEC7F-6BAA-4607-8F95-FF2F590588AD}"/>
    <dgm:cxn modelId="{BBAE3F81-D009-4079-8776-493824A71279}" type="presOf" srcId="{B60E14A6-62A6-4963-9E0A-62ED1B9B8EDD}" destId="{7998DF6B-DB9B-46A5-8D9C-93BCEF1BDB53}" srcOrd="0" destOrd="0" presId="urn:microsoft.com/office/officeart/2005/8/layout/default"/>
    <dgm:cxn modelId="{23BD62A8-9F74-48B0-9DE9-9C40BE000254}" srcId="{30BE8DEE-1BA7-47CF-8052-16CF01D22DFA}" destId="{7DFFBA01-4826-45ED-9D99-A9C8262D3A90}" srcOrd="4" destOrd="0" parTransId="{FF99EBF1-1394-4FAB-896A-572E69FB0535}" sibTransId="{9BEB64B2-08C8-40D6-A769-CFF18D94186F}"/>
    <dgm:cxn modelId="{8F356BB4-FB92-48F4-99E6-C5CF0B9865CD}" type="presOf" srcId="{7DFFBA01-4826-45ED-9D99-A9C8262D3A90}" destId="{9DCD8D1F-C3CB-45C2-AF6C-620C5AEF16AF}" srcOrd="0" destOrd="0" presId="urn:microsoft.com/office/officeart/2005/8/layout/default"/>
    <dgm:cxn modelId="{E0205DB6-A519-42DD-BE7A-B86637307BAA}" type="presOf" srcId="{AAFF1149-6402-41A2-A49E-D20971FA481E}" destId="{93DDFBD2-E8B6-4EE5-88A5-0996AB5261AC}" srcOrd="0" destOrd="0" presId="urn:microsoft.com/office/officeart/2005/8/layout/default"/>
    <dgm:cxn modelId="{A64FEACE-D718-4655-91AC-30328FC05660}" type="presOf" srcId="{30BE8DEE-1BA7-47CF-8052-16CF01D22DFA}" destId="{5FF02395-8259-4AF9-8FF8-8C477FD2DBB4}" srcOrd="0" destOrd="0" presId="urn:microsoft.com/office/officeart/2005/8/layout/default"/>
    <dgm:cxn modelId="{5AE50CDE-0C2F-4194-B8F8-4A99D6DC7DCC}" srcId="{30BE8DEE-1BA7-47CF-8052-16CF01D22DFA}" destId="{983F3B08-83E4-4183-BC27-A614BC275E22}" srcOrd="5" destOrd="0" parTransId="{7B9BA318-9426-43DB-B585-71D5DE995AE2}" sibTransId="{0273B8CF-C90B-40C2-891C-77E3A2760253}"/>
    <dgm:cxn modelId="{D09FA7F4-190F-4A3B-AC1D-0B0A95B4A2F0}" type="presOf" srcId="{6E637FDC-AF29-4994-9099-A28F227CC9F2}" destId="{A52EC7DD-10AE-44D0-A02E-B1F16A269579}" srcOrd="0" destOrd="0" presId="urn:microsoft.com/office/officeart/2005/8/layout/default"/>
    <dgm:cxn modelId="{1086A49F-4351-4CA1-A867-A64ADC672D62}" type="presParOf" srcId="{5FF02395-8259-4AF9-8FF8-8C477FD2DBB4}" destId="{A52EC7DD-10AE-44D0-A02E-B1F16A269579}" srcOrd="0" destOrd="0" presId="urn:microsoft.com/office/officeart/2005/8/layout/default"/>
    <dgm:cxn modelId="{F92A3AE6-D1A7-4701-9F22-EA840BB88120}" type="presParOf" srcId="{5FF02395-8259-4AF9-8FF8-8C477FD2DBB4}" destId="{B3C74FFA-9C52-4542-8CD1-BF8BA9D9E1FC}" srcOrd="1" destOrd="0" presId="urn:microsoft.com/office/officeart/2005/8/layout/default"/>
    <dgm:cxn modelId="{960CF11B-1445-492B-8817-13F77E7792FA}" type="presParOf" srcId="{5FF02395-8259-4AF9-8FF8-8C477FD2DBB4}" destId="{93DDFBD2-E8B6-4EE5-88A5-0996AB5261AC}" srcOrd="2" destOrd="0" presId="urn:microsoft.com/office/officeart/2005/8/layout/default"/>
    <dgm:cxn modelId="{A68C4A38-AC7E-4F50-A1CF-8774E9537C5D}" type="presParOf" srcId="{5FF02395-8259-4AF9-8FF8-8C477FD2DBB4}" destId="{19D227CF-5789-493E-B255-075A56D939F1}" srcOrd="3" destOrd="0" presId="urn:microsoft.com/office/officeart/2005/8/layout/default"/>
    <dgm:cxn modelId="{984CCF90-FADD-42CB-BC2D-E3795EFDF31C}" type="presParOf" srcId="{5FF02395-8259-4AF9-8FF8-8C477FD2DBB4}" destId="{7998DF6B-DB9B-46A5-8D9C-93BCEF1BDB53}" srcOrd="4" destOrd="0" presId="urn:microsoft.com/office/officeart/2005/8/layout/default"/>
    <dgm:cxn modelId="{199DDC28-D2C1-4AE8-9E11-9400C34CC54D}" type="presParOf" srcId="{5FF02395-8259-4AF9-8FF8-8C477FD2DBB4}" destId="{036B91C6-820D-4AFB-B569-22853E517E2E}" srcOrd="5" destOrd="0" presId="urn:microsoft.com/office/officeart/2005/8/layout/default"/>
    <dgm:cxn modelId="{01A4D851-7F6C-4100-95A6-22A44032B465}" type="presParOf" srcId="{5FF02395-8259-4AF9-8FF8-8C477FD2DBB4}" destId="{8BAA828F-E288-4A09-A849-C1844C55FD86}" srcOrd="6" destOrd="0" presId="urn:microsoft.com/office/officeart/2005/8/layout/default"/>
    <dgm:cxn modelId="{47777B55-7313-4257-9F58-16C4879279D9}" type="presParOf" srcId="{5FF02395-8259-4AF9-8FF8-8C477FD2DBB4}" destId="{9C73874A-21C7-43D3-9809-9C8EFB08FFBF}" srcOrd="7" destOrd="0" presId="urn:microsoft.com/office/officeart/2005/8/layout/default"/>
    <dgm:cxn modelId="{641E03AE-B6FA-4A71-AA65-D15E0D601131}" type="presParOf" srcId="{5FF02395-8259-4AF9-8FF8-8C477FD2DBB4}" destId="{9DCD8D1F-C3CB-45C2-AF6C-620C5AEF16AF}" srcOrd="8" destOrd="0" presId="urn:microsoft.com/office/officeart/2005/8/layout/default"/>
    <dgm:cxn modelId="{1B8F7AD5-6250-4394-B5D1-AE437F344881}" type="presParOf" srcId="{5FF02395-8259-4AF9-8FF8-8C477FD2DBB4}" destId="{48D16B95-F0FA-4BAF-9247-65EBC7E3EF66}" srcOrd="9" destOrd="0" presId="urn:microsoft.com/office/officeart/2005/8/layout/default"/>
    <dgm:cxn modelId="{79583E40-6254-4314-9E7D-EEA534EA77FD}" type="presParOf" srcId="{5FF02395-8259-4AF9-8FF8-8C477FD2DBB4}" destId="{6FB5EBEC-A10C-4BC1-806D-01DCAFD7676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BE8DEE-1BA7-47CF-8052-16CF01D22D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1EDB360-AC21-4D2D-BB0E-4898B2E61761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TDK, OTDK részvétel, helyezés, </a:t>
          </a:r>
          <a:r>
            <a:rPr lang="hu-HU" sz="1600" b="1" dirty="0"/>
            <a:t>Pro </a:t>
          </a:r>
          <a:r>
            <a:rPr lang="hu-HU" sz="1600" b="1" dirty="0" err="1"/>
            <a:t>Scientia</a:t>
          </a:r>
          <a:r>
            <a:rPr lang="hu-HU" sz="1600" b="1" dirty="0"/>
            <a:t>/</a:t>
          </a:r>
          <a:r>
            <a:rPr lang="hu-HU" sz="1600" b="1" dirty="0" err="1"/>
            <a:t>Arte</a:t>
          </a:r>
          <a:r>
            <a:rPr lang="hu-HU" sz="1600" b="1" dirty="0"/>
            <a:t> Aranyérem</a:t>
          </a:r>
          <a:endParaRPr lang="hu-HU" sz="1600" dirty="0"/>
        </a:p>
      </dgm:t>
    </dgm:pt>
    <dgm:pt modelId="{2F732970-E562-438E-8236-0BF356E5D67E}" type="parTrans" cxnId="{0D17676A-82D9-46C0-A877-A610946B1E9B}">
      <dgm:prSet/>
      <dgm:spPr/>
      <dgm:t>
        <a:bodyPr/>
        <a:lstStyle/>
        <a:p>
          <a:endParaRPr lang="hu-HU"/>
        </a:p>
      </dgm:t>
    </dgm:pt>
    <dgm:pt modelId="{F32152A6-B69F-4689-8174-D7F45409DB7F}" type="sibTrans" cxnId="{0D17676A-82D9-46C0-A877-A610946B1E9B}">
      <dgm:prSet/>
      <dgm:spPr/>
      <dgm:t>
        <a:bodyPr/>
        <a:lstStyle/>
        <a:p>
          <a:endParaRPr lang="hu-HU"/>
        </a:p>
      </dgm:t>
    </dgm:pt>
    <dgm:pt modelId="{B5483AD9-288C-43F0-92AC-A3E22F269C9C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Szakkollégiumi tevékenység</a:t>
          </a:r>
        </a:p>
      </dgm:t>
    </dgm:pt>
    <dgm:pt modelId="{320FD75D-0E75-4B44-8E27-10620EAD3817}" type="parTrans" cxnId="{F61200DB-7781-4819-B434-B1494DAEB0BA}">
      <dgm:prSet/>
      <dgm:spPr/>
      <dgm:t>
        <a:bodyPr/>
        <a:lstStyle/>
        <a:p>
          <a:endParaRPr lang="hu-HU"/>
        </a:p>
      </dgm:t>
    </dgm:pt>
    <dgm:pt modelId="{D748B265-C431-4460-949E-DDF1B3823DE2}" type="sibTrans" cxnId="{F61200DB-7781-4819-B434-B1494DAEB0BA}">
      <dgm:prSet/>
      <dgm:spPr/>
      <dgm:t>
        <a:bodyPr/>
        <a:lstStyle/>
        <a:p>
          <a:endParaRPr lang="hu-HU"/>
        </a:p>
      </dgm:t>
    </dgm:pt>
    <dgm:pt modelId="{DACB4103-1718-4514-ABED-6C9753393207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Tudományos/művészeti díjak, ösztöndíjak</a:t>
          </a:r>
        </a:p>
      </dgm:t>
    </dgm:pt>
    <dgm:pt modelId="{00D5ED1C-F429-4AE4-BEDB-1A3D8105EEFF}" type="parTrans" cxnId="{FF1415D3-3F9D-4423-9E11-28680EFCDCBD}">
      <dgm:prSet/>
      <dgm:spPr/>
      <dgm:t>
        <a:bodyPr/>
        <a:lstStyle/>
        <a:p>
          <a:endParaRPr lang="hu-HU"/>
        </a:p>
      </dgm:t>
    </dgm:pt>
    <dgm:pt modelId="{48FF911B-5D60-49FF-ADF0-2328188BF17F}" type="sibTrans" cxnId="{FF1415D3-3F9D-4423-9E11-28680EFCDCBD}">
      <dgm:prSet/>
      <dgm:spPr/>
      <dgm:t>
        <a:bodyPr/>
        <a:lstStyle/>
        <a:p>
          <a:endParaRPr lang="hu-HU"/>
        </a:p>
      </dgm:t>
    </dgm:pt>
    <dgm:pt modelId="{BCE7B0A9-2AEB-4133-BDA3-65E8C7F83B43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Kutatásokban, terepmunkában részvétel (</a:t>
          </a:r>
          <a:r>
            <a:rPr lang="hu-HU" sz="1600" b="1" dirty="0"/>
            <a:t>szaktanári igazolás</a:t>
          </a:r>
          <a:r>
            <a:rPr lang="hu-HU" sz="1600" dirty="0"/>
            <a:t>)</a:t>
          </a:r>
        </a:p>
      </dgm:t>
    </dgm:pt>
    <dgm:pt modelId="{D4DBDA7E-B2A1-4262-B0DE-D0D77C576C6E}" type="parTrans" cxnId="{AB92C504-3AA8-493B-B7CB-727069FD38BA}">
      <dgm:prSet/>
      <dgm:spPr/>
      <dgm:t>
        <a:bodyPr/>
        <a:lstStyle/>
        <a:p>
          <a:endParaRPr lang="hu-HU"/>
        </a:p>
      </dgm:t>
    </dgm:pt>
    <dgm:pt modelId="{605AC5A6-91FF-473C-A1B2-2F8123B418D7}" type="sibTrans" cxnId="{AB92C504-3AA8-493B-B7CB-727069FD38BA}">
      <dgm:prSet/>
      <dgm:spPr/>
      <dgm:t>
        <a:bodyPr/>
        <a:lstStyle/>
        <a:p>
          <a:endParaRPr lang="hu-HU"/>
        </a:p>
      </dgm:t>
    </dgm:pt>
    <dgm:pt modelId="{B1776F4B-97E9-47D0-B133-73A16B94593F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Tudományos ismeretterjesztő/Tudománynépszerűsítő tevékenység, nemzetközi eredmény</a:t>
          </a:r>
        </a:p>
      </dgm:t>
    </dgm:pt>
    <dgm:pt modelId="{817CCD06-D556-422E-B5EE-B632E1D7378A}" type="parTrans" cxnId="{5C030299-188E-407A-9DE8-13770781DF94}">
      <dgm:prSet/>
      <dgm:spPr/>
      <dgm:t>
        <a:bodyPr/>
        <a:lstStyle/>
        <a:p>
          <a:endParaRPr lang="hu-HU"/>
        </a:p>
      </dgm:t>
    </dgm:pt>
    <dgm:pt modelId="{2B9ED9EC-56A8-4A66-9F30-F175B350E327}" type="sibTrans" cxnId="{5C030299-188E-407A-9DE8-13770781DF94}">
      <dgm:prSet/>
      <dgm:spPr/>
      <dgm:t>
        <a:bodyPr/>
        <a:lstStyle/>
        <a:p>
          <a:endParaRPr lang="hu-HU"/>
        </a:p>
      </dgm:t>
    </dgm:pt>
    <dgm:pt modelId="{7C99F16E-ADB0-4FC6-B08F-3144A77E5CE8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nl-NL" sz="1600" b="1" dirty="0"/>
            <a:t>Publikációs lista</a:t>
          </a:r>
          <a:r>
            <a:rPr lang="nl-NL" sz="1600" dirty="0"/>
            <a:t> (MTMT link is elegendő)</a:t>
          </a:r>
        </a:p>
      </dgm:t>
    </dgm:pt>
    <dgm:pt modelId="{0803BF9F-72A1-411D-AC78-EA7EC3F0608A}" type="parTrans" cxnId="{307DDACD-6214-45E6-8CB3-00F3BA4AA89F}">
      <dgm:prSet/>
      <dgm:spPr/>
      <dgm:t>
        <a:bodyPr/>
        <a:lstStyle/>
        <a:p>
          <a:endParaRPr lang="hu-HU"/>
        </a:p>
      </dgm:t>
    </dgm:pt>
    <dgm:pt modelId="{93AB7256-7A27-4831-ACA0-84259C9C64FB}" type="sibTrans" cxnId="{307DDACD-6214-45E6-8CB3-00F3BA4AA89F}">
      <dgm:prSet/>
      <dgm:spPr/>
      <dgm:t>
        <a:bodyPr/>
        <a:lstStyle/>
        <a:p>
          <a:endParaRPr lang="hu-HU"/>
        </a:p>
      </dgm:t>
    </dgm:pt>
    <dgm:pt modelId="{18CC9AED-A7D6-4593-B57B-90F37E45EA7E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Konferencia-részvétel, kiállítás</a:t>
          </a:r>
        </a:p>
      </dgm:t>
    </dgm:pt>
    <dgm:pt modelId="{19113F84-5B90-420E-8DA1-021B1F78ADE6}" type="parTrans" cxnId="{25BA2DE6-70C2-4087-8EBA-B56DEDB2FC9B}">
      <dgm:prSet/>
      <dgm:spPr/>
      <dgm:t>
        <a:bodyPr/>
        <a:lstStyle/>
        <a:p>
          <a:endParaRPr lang="hu-HU"/>
        </a:p>
      </dgm:t>
    </dgm:pt>
    <dgm:pt modelId="{BEBA6646-C73C-4788-BF3F-3F41A74543CF}" type="sibTrans" cxnId="{25BA2DE6-70C2-4087-8EBA-B56DEDB2FC9B}">
      <dgm:prSet/>
      <dgm:spPr/>
      <dgm:t>
        <a:bodyPr/>
        <a:lstStyle/>
        <a:p>
          <a:endParaRPr lang="hu-HU"/>
        </a:p>
      </dgm:t>
    </dgm:pt>
    <dgm:pt modelId="{B2BC08F4-0984-4146-9699-9B980FA3D178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Országos Tanulmányi Verseny/OKTV döntőjében részvétel, elért eredmény</a:t>
          </a:r>
        </a:p>
      </dgm:t>
    </dgm:pt>
    <dgm:pt modelId="{F38FF338-65F4-4C71-B064-F2D998673A2B}" type="parTrans" cxnId="{266BC5CA-868D-496F-A088-79BC28285DD0}">
      <dgm:prSet/>
      <dgm:spPr/>
      <dgm:t>
        <a:bodyPr/>
        <a:lstStyle/>
        <a:p>
          <a:endParaRPr lang="hu-HU"/>
        </a:p>
      </dgm:t>
    </dgm:pt>
    <dgm:pt modelId="{9C104FAA-C6EB-46C6-98DB-0DF3D454D571}" type="sibTrans" cxnId="{266BC5CA-868D-496F-A088-79BC28285DD0}">
      <dgm:prSet/>
      <dgm:spPr/>
      <dgm:t>
        <a:bodyPr/>
        <a:lstStyle/>
        <a:p>
          <a:endParaRPr lang="hu-HU"/>
        </a:p>
      </dgm:t>
    </dgm:pt>
    <dgm:pt modelId="{4E6300E8-BB80-4E63-95AD-5D53BE675EB6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Kutató diákok országos konferenciáján részvétel, elért eredmény</a:t>
          </a:r>
        </a:p>
      </dgm:t>
    </dgm:pt>
    <dgm:pt modelId="{BADDD5AC-A86F-48B8-898C-A0BC7A84BA2D}" type="parTrans" cxnId="{5AA307F0-6483-44D8-A09C-7AAD1559FFE3}">
      <dgm:prSet/>
      <dgm:spPr/>
      <dgm:t>
        <a:bodyPr/>
        <a:lstStyle/>
        <a:p>
          <a:endParaRPr lang="hu-HU"/>
        </a:p>
      </dgm:t>
    </dgm:pt>
    <dgm:pt modelId="{A38E9695-1544-4A0E-A0D3-2D6E80FDC8ED}" type="sibTrans" cxnId="{5AA307F0-6483-44D8-A09C-7AAD1559FFE3}">
      <dgm:prSet/>
      <dgm:spPr/>
      <dgm:t>
        <a:bodyPr/>
        <a:lstStyle/>
        <a:p>
          <a:endParaRPr lang="hu-HU"/>
        </a:p>
      </dgm:t>
    </dgm:pt>
    <dgm:pt modelId="{13BAAA3A-CFAA-47C2-8373-7E44B04B5BDA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Középiskolások számára szervezett tudományos kutatótábor munkájában részvétel</a:t>
          </a:r>
        </a:p>
      </dgm:t>
    </dgm:pt>
    <dgm:pt modelId="{59B0DA52-3CF1-46A4-B3B7-EF98D7B69676}" type="parTrans" cxnId="{F24DE3A8-799E-4C58-9DB8-B5B256499CBF}">
      <dgm:prSet/>
      <dgm:spPr/>
      <dgm:t>
        <a:bodyPr/>
        <a:lstStyle/>
        <a:p>
          <a:endParaRPr lang="hu-HU"/>
        </a:p>
      </dgm:t>
    </dgm:pt>
    <dgm:pt modelId="{1E62FE17-1DCF-42FB-A382-0328429ED809}" type="sibTrans" cxnId="{F24DE3A8-799E-4C58-9DB8-B5B256499CBF}">
      <dgm:prSet/>
      <dgm:spPr/>
      <dgm:t>
        <a:bodyPr/>
        <a:lstStyle/>
        <a:p>
          <a:endParaRPr lang="hu-HU"/>
        </a:p>
      </dgm:t>
    </dgm:pt>
    <dgm:pt modelId="{E6D7D6BF-B575-4EAB-A31E-8400FFB607CE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Középiskolai egyéni/csoportos tudományos vagy művészeti munka</a:t>
          </a:r>
        </a:p>
      </dgm:t>
    </dgm:pt>
    <dgm:pt modelId="{E84B98F6-41F1-43A0-A7B8-121319638885}" type="parTrans" cxnId="{2A023FF7-5FF3-4EE2-86B7-3096DDF020DA}">
      <dgm:prSet/>
      <dgm:spPr/>
      <dgm:t>
        <a:bodyPr/>
        <a:lstStyle/>
        <a:p>
          <a:endParaRPr lang="hu-HU"/>
        </a:p>
      </dgm:t>
    </dgm:pt>
    <dgm:pt modelId="{095E0F59-54BC-4751-9955-B3F32E4163B2}" type="sibTrans" cxnId="{2A023FF7-5FF3-4EE2-86B7-3096DDF020DA}">
      <dgm:prSet/>
      <dgm:spPr/>
      <dgm:t>
        <a:bodyPr/>
        <a:lstStyle/>
        <a:p>
          <a:endParaRPr lang="hu-HU"/>
        </a:p>
      </dgm:t>
    </dgm:pt>
    <dgm:pt modelId="{7330E4E8-D4E7-4799-AE1C-2CCBBB7253FB}">
      <dgm:prSet custT="1"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hu-HU" sz="1600" dirty="0"/>
            <a:t>Egyéb szakmai, iparjogvédelmi tevékenység</a:t>
          </a:r>
        </a:p>
      </dgm:t>
    </dgm:pt>
    <dgm:pt modelId="{42B37933-57D9-48D4-861D-25C867F3D800}" type="parTrans" cxnId="{EB7F272E-39CC-43B0-B991-3B87AF7CDAA5}">
      <dgm:prSet/>
      <dgm:spPr/>
      <dgm:t>
        <a:bodyPr/>
        <a:lstStyle/>
        <a:p>
          <a:endParaRPr lang="hu-HU"/>
        </a:p>
      </dgm:t>
    </dgm:pt>
    <dgm:pt modelId="{53128309-FB24-45AC-AA85-666A5B1E3F42}" type="sibTrans" cxnId="{EB7F272E-39CC-43B0-B991-3B87AF7CDAA5}">
      <dgm:prSet/>
      <dgm:spPr/>
      <dgm:t>
        <a:bodyPr/>
        <a:lstStyle/>
        <a:p>
          <a:endParaRPr lang="hu-HU"/>
        </a:p>
      </dgm:t>
    </dgm:pt>
    <dgm:pt modelId="{5FF02395-8259-4AF9-8FF8-8C477FD2DBB4}" type="pres">
      <dgm:prSet presAssocID="{30BE8DEE-1BA7-47CF-8052-16CF01D22DFA}" presName="diagram" presStyleCnt="0">
        <dgm:presLayoutVars>
          <dgm:dir/>
          <dgm:resizeHandles val="exact"/>
        </dgm:presLayoutVars>
      </dgm:prSet>
      <dgm:spPr/>
    </dgm:pt>
    <dgm:pt modelId="{F775C3AE-032E-4DAB-9DE2-308BBBD3A6F9}" type="pres">
      <dgm:prSet presAssocID="{C1EDB360-AC21-4D2D-BB0E-4898B2E61761}" presName="node" presStyleLbl="node1" presStyleIdx="0" presStyleCnt="12" custScaleX="79192" custScaleY="105195" custLinFactNeighborX="-325" custLinFactNeighborY="-298">
        <dgm:presLayoutVars>
          <dgm:bulletEnabled val="1"/>
        </dgm:presLayoutVars>
      </dgm:prSet>
      <dgm:spPr/>
    </dgm:pt>
    <dgm:pt modelId="{CE89507D-088F-4E1B-B379-0F31DE7EF93B}" type="pres">
      <dgm:prSet presAssocID="{F32152A6-B69F-4689-8174-D7F45409DB7F}" presName="sibTrans" presStyleCnt="0"/>
      <dgm:spPr/>
    </dgm:pt>
    <dgm:pt modelId="{B3370B45-190F-42C1-9A62-94230425E87E}" type="pres">
      <dgm:prSet presAssocID="{B5483AD9-288C-43F0-92AC-A3E22F269C9C}" presName="node" presStyleLbl="node1" presStyleIdx="1" presStyleCnt="12" custScaleX="79192" custScaleY="105195" custLinFactNeighborX="-3503" custLinFactNeighborY="-1398">
        <dgm:presLayoutVars>
          <dgm:bulletEnabled val="1"/>
        </dgm:presLayoutVars>
      </dgm:prSet>
      <dgm:spPr/>
    </dgm:pt>
    <dgm:pt modelId="{2B3C8508-52C6-413F-BF77-1DCC8E337108}" type="pres">
      <dgm:prSet presAssocID="{D748B265-C431-4460-949E-DDF1B3823DE2}" presName="sibTrans" presStyleCnt="0"/>
      <dgm:spPr/>
    </dgm:pt>
    <dgm:pt modelId="{95C12AD1-D159-4837-9620-832960459D59}" type="pres">
      <dgm:prSet presAssocID="{DACB4103-1718-4514-ABED-6C9753393207}" presName="node" presStyleLbl="node1" presStyleIdx="2" presStyleCnt="12" custScaleX="79192" custScaleY="105195" custLinFactNeighborX="-6768" custLinFactNeighborY="506">
        <dgm:presLayoutVars>
          <dgm:bulletEnabled val="1"/>
        </dgm:presLayoutVars>
      </dgm:prSet>
      <dgm:spPr/>
    </dgm:pt>
    <dgm:pt modelId="{FE22D71C-EA0F-46E1-AF21-B742DB960234}" type="pres">
      <dgm:prSet presAssocID="{48FF911B-5D60-49FF-ADF0-2328188BF17F}" presName="sibTrans" presStyleCnt="0"/>
      <dgm:spPr/>
    </dgm:pt>
    <dgm:pt modelId="{51710E30-D395-4CDA-8EE7-CA837C395A77}" type="pres">
      <dgm:prSet presAssocID="{BCE7B0A9-2AEB-4133-BDA3-65E8C7F83B43}" presName="node" presStyleLbl="node1" presStyleIdx="3" presStyleCnt="12" custScaleX="79192" custScaleY="105195" custLinFactNeighborX="-9294" custLinFactNeighborY="-197">
        <dgm:presLayoutVars>
          <dgm:bulletEnabled val="1"/>
        </dgm:presLayoutVars>
      </dgm:prSet>
      <dgm:spPr/>
    </dgm:pt>
    <dgm:pt modelId="{AB3F6B30-2F4C-4F46-9097-4AAC03F409EC}" type="pres">
      <dgm:prSet presAssocID="{605AC5A6-91FF-473C-A1B2-2F8123B418D7}" presName="sibTrans" presStyleCnt="0"/>
      <dgm:spPr/>
    </dgm:pt>
    <dgm:pt modelId="{F9EE32DA-2337-4074-AE3A-850389E2AF67}" type="pres">
      <dgm:prSet presAssocID="{B1776F4B-97E9-47D0-B133-73A16B94593F}" presName="node" presStyleLbl="node1" presStyleIdx="4" presStyleCnt="12" custScaleX="79192" custScaleY="105195" custLinFactNeighborX="-11026" custLinFactNeighborY="-767">
        <dgm:presLayoutVars>
          <dgm:bulletEnabled val="1"/>
        </dgm:presLayoutVars>
      </dgm:prSet>
      <dgm:spPr/>
    </dgm:pt>
    <dgm:pt modelId="{6BC06505-9586-404C-8124-7608AB75ECF1}" type="pres">
      <dgm:prSet presAssocID="{2B9ED9EC-56A8-4A66-9F30-F175B350E327}" presName="sibTrans" presStyleCnt="0"/>
      <dgm:spPr/>
    </dgm:pt>
    <dgm:pt modelId="{4F73A3CD-A247-4888-AAB4-1AD5BB690581}" type="pres">
      <dgm:prSet presAssocID="{7C99F16E-ADB0-4FC6-B08F-3144A77E5CE8}" presName="node" presStyleLbl="node1" presStyleIdx="5" presStyleCnt="12" custScaleX="79192" custScaleY="105195" custLinFactNeighborX="-12225" custLinFactNeighborY="-36">
        <dgm:presLayoutVars>
          <dgm:bulletEnabled val="1"/>
        </dgm:presLayoutVars>
      </dgm:prSet>
      <dgm:spPr/>
    </dgm:pt>
    <dgm:pt modelId="{40D37861-20C0-476E-8F54-0386832BC1F6}" type="pres">
      <dgm:prSet presAssocID="{93AB7256-7A27-4831-ACA0-84259C9C64FB}" presName="sibTrans" presStyleCnt="0"/>
      <dgm:spPr/>
    </dgm:pt>
    <dgm:pt modelId="{3F18F392-C292-4BE0-BE4B-0CD2A91630B4}" type="pres">
      <dgm:prSet presAssocID="{18CC9AED-A7D6-4593-B57B-90F37E45EA7E}" presName="node" presStyleLbl="node1" presStyleIdx="6" presStyleCnt="12" custScaleX="79192" custScaleY="105195" custLinFactNeighborX="-325" custLinFactNeighborY="-12178">
        <dgm:presLayoutVars>
          <dgm:bulletEnabled val="1"/>
        </dgm:presLayoutVars>
      </dgm:prSet>
      <dgm:spPr/>
    </dgm:pt>
    <dgm:pt modelId="{2AAB0E55-3F87-47A6-9505-E74A498C3AE0}" type="pres">
      <dgm:prSet presAssocID="{BEBA6646-C73C-4788-BF3F-3F41A74543CF}" presName="sibTrans" presStyleCnt="0"/>
      <dgm:spPr/>
    </dgm:pt>
    <dgm:pt modelId="{EE067056-C6FB-4621-BDA2-9F00C76A85DB}" type="pres">
      <dgm:prSet presAssocID="{B2BC08F4-0984-4146-9699-9B980FA3D178}" presName="node" presStyleLbl="node1" presStyleIdx="7" presStyleCnt="12" custScaleX="79192" custScaleY="105195" custLinFactNeighborX="-3783" custLinFactNeighborY="-11614">
        <dgm:presLayoutVars>
          <dgm:bulletEnabled val="1"/>
        </dgm:presLayoutVars>
      </dgm:prSet>
      <dgm:spPr/>
    </dgm:pt>
    <dgm:pt modelId="{DE5EA078-FC82-4928-8FD5-F86C2C2B8422}" type="pres">
      <dgm:prSet presAssocID="{9C104FAA-C6EB-46C6-98DB-0DF3D454D571}" presName="sibTrans" presStyleCnt="0"/>
      <dgm:spPr/>
    </dgm:pt>
    <dgm:pt modelId="{57EFE8E9-091E-4B33-86EC-A06EC361E6E8}" type="pres">
      <dgm:prSet presAssocID="{4E6300E8-BB80-4E63-95AD-5D53BE675EB6}" presName="node" presStyleLbl="node1" presStyleIdx="8" presStyleCnt="12" custScaleX="79192" custScaleY="105195" custLinFactNeighborX="-6285" custLinFactNeighborY="-12344">
        <dgm:presLayoutVars>
          <dgm:bulletEnabled val="1"/>
        </dgm:presLayoutVars>
      </dgm:prSet>
      <dgm:spPr/>
    </dgm:pt>
    <dgm:pt modelId="{A2CD4254-5057-4565-B8AB-A1BFE376AEDF}" type="pres">
      <dgm:prSet presAssocID="{A38E9695-1544-4A0E-A0D3-2D6E80FDC8ED}" presName="sibTrans" presStyleCnt="0"/>
      <dgm:spPr/>
    </dgm:pt>
    <dgm:pt modelId="{17BC1523-DC65-4DC0-BBF4-712CE00902A4}" type="pres">
      <dgm:prSet presAssocID="{13BAAA3A-CFAA-47C2-8373-7E44B04B5BDA}" presName="node" presStyleLbl="node1" presStyleIdx="9" presStyleCnt="12" custScaleX="79192" custScaleY="105195" custLinFactNeighborX="-9294" custLinFactNeighborY="-12227">
        <dgm:presLayoutVars>
          <dgm:bulletEnabled val="1"/>
        </dgm:presLayoutVars>
      </dgm:prSet>
      <dgm:spPr/>
    </dgm:pt>
    <dgm:pt modelId="{8C50A55E-1485-46C6-A8B8-C454711F551A}" type="pres">
      <dgm:prSet presAssocID="{1E62FE17-1DCF-42FB-A382-0328429ED809}" presName="sibTrans" presStyleCnt="0"/>
      <dgm:spPr/>
    </dgm:pt>
    <dgm:pt modelId="{65EC4055-C895-4BB9-BA00-0057BE0D7F89}" type="pres">
      <dgm:prSet presAssocID="{E6D7D6BF-B575-4EAB-A31E-8400FFB607CE}" presName="node" presStyleLbl="node1" presStyleIdx="10" presStyleCnt="12" custScaleX="79192" custScaleY="105195" custLinFactNeighborX="-11622" custLinFactNeighborY="-13002">
        <dgm:presLayoutVars>
          <dgm:bulletEnabled val="1"/>
        </dgm:presLayoutVars>
      </dgm:prSet>
      <dgm:spPr/>
    </dgm:pt>
    <dgm:pt modelId="{54D471FE-9B5B-42EB-BA75-7062911B9625}" type="pres">
      <dgm:prSet presAssocID="{095E0F59-54BC-4751-9955-B3F32E4163B2}" presName="sibTrans" presStyleCnt="0"/>
      <dgm:spPr/>
    </dgm:pt>
    <dgm:pt modelId="{92D79ABA-FD03-45C6-A187-2765CAB0CE29}" type="pres">
      <dgm:prSet presAssocID="{7330E4E8-D4E7-4799-AE1C-2CCBBB7253FB}" presName="node" presStyleLbl="node1" presStyleIdx="11" presStyleCnt="12" custScaleX="79192" custScaleY="105195" custLinFactNeighborX="-12630" custLinFactNeighborY="-12901">
        <dgm:presLayoutVars>
          <dgm:bulletEnabled val="1"/>
        </dgm:presLayoutVars>
      </dgm:prSet>
      <dgm:spPr/>
    </dgm:pt>
  </dgm:ptLst>
  <dgm:cxnLst>
    <dgm:cxn modelId="{AB92C504-3AA8-493B-B7CB-727069FD38BA}" srcId="{30BE8DEE-1BA7-47CF-8052-16CF01D22DFA}" destId="{BCE7B0A9-2AEB-4133-BDA3-65E8C7F83B43}" srcOrd="3" destOrd="0" parTransId="{D4DBDA7E-B2A1-4262-B0DE-D0D77C576C6E}" sibTransId="{605AC5A6-91FF-473C-A1B2-2F8123B418D7}"/>
    <dgm:cxn modelId="{216CF216-5052-45D5-B5BA-EE65133BD375}" type="presOf" srcId="{B1776F4B-97E9-47D0-B133-73A16B94593F}" destId="{F9EE32DA-2337-4074-AE3A-850389E2AF67}" srcOrd="0" destOrd="0" presId="urn:microsoft.com/office/officeart/2005/8/layout/default"/>
    <dgm:cxn modelId="{EB7F272E-39CC-43B0-B991-3B87AF7CDAA5}" srcId="{30BE8DEE-1BA7-47CF-8052-16CF01D22DFA}" destId="{7330E4E8-D4E7-4799-AE1C-2CCBBB7253FB}" srcOrd="11" destOrd="0" parTransId="{42B37933-57D9-48D4-861D-25C867F3D800}" sibTransId="{53128309-FB24-45AC-AA85-666A5B1E3F42}"/>
    <dgm:cxn modelId="{96893031-1D7C-4DD0-B46B-442F3453A7FB}" type="presOf" srcId="{B5483AD9-288C-43F0-92AC-A3E22F269C9C}" destId="{B3370B45-190F-42C1-9A62-94230425E87E}" srcOrd="0" destOrd="0" presId="urn:microsoft.com/office/officeart/2005/8/layout/default"/>
    <dgm:cxn modelId="{0D17676A-82D9-46C0-A877-A610946B1E9B}" srcId="{30BE8DEE-1BA7-47CF-8052-16CF01D22DFA}" destId="{C1EDB360-AC21-4D2D-BB0E-4898B2E61761}" srcOrd="0" destOrd="0" parTransId="{2F732970-E562-438E-8236-0BF356E5D67E}" sibTransId="{F32152A6-B69F-4689-8174-D7F45409DB7F}"/>
    <dgm:cxn modelId="{F4629370-C512-4E9C-A4F5-866F1D0AFACE}" type="presOf" srcId="{C1EDB360-AC21-4D2D-BB0E-4898B2E61761}" destId="{F775C3AE-032E-4DAB-9DE2-308BBBD3A6F9}" srcOrd="0" destOrd="0" presId="urn:microsoft.com/office/officeart/2005/8/layout/default"/>
    <dgm:cxn modelId="{6C7CBE55-B76A-4B80-BB2D-F484ABACA195}" type="presOf" srcId="{13BAAA3A-CFAA-47C2-8373-7E44B04B5BDA}" destId="{17BC1523-DC65-4DC0-BBF4-712CE00902A4}" srcOrd="0" destOrd="0" presId="urn:microsoft.com/office/officeart/2005/8/layout/default"/>
    <dgm:cxn modelId="{6E4EB37A-BD3D-48CB-A2A1-C52F10057AE3}" type="presOf" srcId="{18CC9AED-A7D6-4593-B57B-90F37E45EA7E}" destId="{3F18F392-C292-4BE0-BE4B-0CD2A91630B4}" srcOrd="0" destOrd="0" presId="urn:microsoft.com/office/officeart/2005/8/layout/default"/>
    <dgm:cxn modelId="{5C030299-188E-407A-9DE8-13770781DF94}" srcId="{30BE8DEE-1BA7-47CF-8052-16CF01D22DFA}" destId="{B1776F4B-97E9-47D0-B133-73A16B94593F}" srcOrd="4" destOrd="0" parTransId="{817CCD06-D556-422E-B5EE-B632E1D7378A}" sibTransId="{2B9ED9EC-56A8-4A66-9F30-F175B350E327}"/>
    <dgm:cxn modelId="{E56CA39E-3CD8-4BC7-AAD0-5B997663A146}" type="presOf" srcId="{7330E4E8-D4E7-4799-AE1C-2CCBBB7253FB}" destId="{92D79ABA-FD03-45C6-A187-2765CAB0CE29}" srcOrd="0" destOrd="0" presId="urn:microsoft.com/office/officeart/2005/8/layout/default"/>
    <dgm:cxn modelId="{B51F199F-D3E3-417B-987D-59C516B4DFE5}" type="presOf" srcId="{4E6300E8-BB80-4E63-95AD-5D53BE675EB6}" destId="{57EFE8E9-091E-4B33-86EC-A06EC361E6E8}" srcOrd="0" destOrd="0" presId="urn:microsoft.com/office/officeart/2005/8/layout/default"/>
    <dgm:cxn modelId="{F24DE3A8-799E-4C58-9DB8-B5B256499CBF}" srcId="{30BE8DEE-1BA7-47CF-8052-16CF01D22DFA}" destId="{13BAAA3A-CFAA-47C2-8373-7E44B04B5BDA}" srcOrd="9" destOrd="0" parTransId="{59B0DA52-3CF1-46A4-B3B7-EF98D7B69676}" sibTransId="{1E62FE17-1DCF-42FB-A382-0328429ED809}"/>
    <dgm:cxn modelId="{C492BFB4-123F-4BCB-8676-B0B8EEB2D025}" type="presOf" srcId="{7C99F16E-ADB0-4FC6-B08F-3144A77E5CE8}" destId="{4F73A3CD-A247-4888-AAB4-1AD5BB690581}" srcOrd="0" destOrd="0" presId="urn:microsoft.com/office/officeart/2005/8/layout/default"/>
    <dgm:cxn modelId="{272219BD-CDE5-44F7-A9B3-F8C25981500F}" type="presOf" srcId="{DACB4103-1718-4514-ABED-6C9753393207}" destId="{95C12AD1-D159-4837-9620-832960459D59}" srcOrd="0" destOrd="0" presId="urn:microsoft.com/office/officeart/2005/8/layout/default"/>
    <dgm:cxn modelId="{440B37C9-A92D-4E80-A7D6-416A74FD03BF}" type="presOf" srcId="{BCE7B0A9-2AEB-4133-BDA3-65E8C7F83B43}" destId="{51710E30-D395-4CDA-8EE7-CA837C395A77}" srcOrd="0" destOrd="0" presId="urn:microsoft.com/office/officeart/2005/8/layout/default"/>
    <dgm:cxn modelId="{266BC5CA-868D-496F-A088-79BC28285DD0}" srcId="{30BE8DEE-1BA7-47CF-8052-16CF01D22DFA}" destId="{B2BC08F4-0984-4146-9699-9B980FA3D178}" srcOrd="7" destOrd="0" parTransId="{F38FF338-65F4-4C71-B064-F2D998673A2B}" sibTransId="{9C104FAA-C6EB-46C6-98DB-0DF3D454D571}"/>
    <dgm:cxn modelId="{307DDACD-6214-45E6-8CB3-00F3BA4AA89F}" srcId="{30BE8DEE-1BA7-47CF-8052-16CF01D22DFA}" destId="{7C99F16E-ADB0-4FC6-B08F-3144A77E5CE8}" srcOrd="5" destOrd="0" parTransId="{0803BF9F-72A1-411D-AC78-EA7EC3F0608A}" sibTransId="{93AB7256-7A27-4831-ACA0-84259C9C64FB}"/>
    <dgm:cxn modelId="{A64FEACE-D718-4655-91AC-30328FC05660}" type="presOf" srcId="{30BE8DEE-1BA7-47CF-8052-16CF01D22DFA}" destId="{5FF02395-8259-4AF9-8FF8-8C477FD2DBB4}" srcOrd="0" destOrd="0" presId="urn:microsoft.com/office/officeart/2005/8/layout/default"/>
    <dgm:cxn modelId="{FF1415D3-3F9D-4423-9E11-28680EFCDCBD}" srcId="{30BE8DEE-1BA7-47CF-8052-16CF01D22DFA}" destId="{DACB4103-1718-4514-ABED-6C9753393207}" srcOrd="2" destOrd="0" parTransId="{00D5ED1C-F429-4AE4-BEDB-1A3D8105EEFF}" sibTransId="{48FF911B-5D60-49FF-ADF0-2328188BF17F}"/>
    <dgm:cxn modelId="{22AF2DD9-FFF6-4788-84F3-F7DB36300FD0}" type="presOf" srcId="{E6D7D6BF-B575-4EAB-A31E-8400FFB607CE}" destId="{65EC4055-C895-4BB9-BA00-0057BE0D7F89}" srcOrd="0" destOrd="0" presId="urn:microsoft.com/office/officeart/2005/8/layout/default"/>
    <dgm:cxn modelId="{F61200DB-7781-4819-B434-B1494DAEB0BA}" srcId="{30BE8DEE-1BA7-47CF-8052-16CF01D22DFA}" destId="{B5483AD9-288C-43F0-92AC-A3E22F269C9C}" srcOrd="1" destOrd="0" parTransId="{320FD75D-0E75-4B44-8E27-10620EAD3817}" sibTransId="{D748B265-C431-4460-949E-DDF1B3823DE2}"/>
    <dgm:cxn modelId="{25BA2DE6-70C2-4087-8EBA-B56DEDB2FC9B}" srcId="{30BE8DEE-1BA7-47CF-8052-16CF01D22DFA}" destId="{18CC9AED-A7D6-4593-B57B-90F37E45EA7E}" srcOrd="6" destOrd="0" parTransId="{19113F84-5B90-420E-8DA1-021B1F78ADE6}" sibTransId="{BEBA6646-C73C-4788-BF3F-3F41A74543CF}"/>
    <dgm:cxn modelId="{3864F4EC-5A15-4131-92D8-EB154FE3F721}" type="presOf" srcId="{B2BC08F4-0984-4146-9699-9B980FA3D178}" destId="{EE067056-C6FB-4621-BDA2-9F00C76A85DB}" srcOrd="0" destOrd="0" presId="urn:microsoft.com/office/officeart/2005/8/layout/default"/>
    <dgm:cxn modelId="{5AA307F0-6483-44D8-A09C-7AAD1559FFE3}" srcId="{30BE8DEE-1BA7-47CF-8052-16CF01D22DFA}" destId="{4E6300E8-BB80-4E63-95AD-5D53BE675EB6}" srcOrd="8" destOrd="0" parTransId="{BADDD5AC-A86F-48B8-898C-A0BC7A84BA2D}" sibTransId="{A38E9695-1544-4A0E-A0D3-2D6E80FDC8ED}"/>
    <dgm:cxn modelId="{2A023FF7-5FF3-4EE2-86B7-3096DDF020DA}" srcId="{30BE8DEE-1BA7-47CF-8052-16CF01D22DFA}" destId="{E6D7D6BF-B575-4EAB-A31E-8400FFB607CE}" srcOrd="10" destOrd="0" parTransId="{E84B98F6-41F1-43A0-A7B8-121319638885}" sibTransId="{095E0F59-54BC-4751-9955-B3F32E4163B2}"/>
    <dgm:cxn modelId="{BFABE840-E76C-4929-BD42-948B93625AFF}" type="presParOf" srcId="{5FF02395-8259-4AF9-8FF8-8C477FD2DBB4}" destId="{F775C3AE-032E-4DAB-9DE2-308BBBD3A6F9}" srcOrd="0" destOrd="0" presId="urn:microsoft.com/office/officeart/2005/8/layout/default"/>
    <dgm:cxn modelId="{11680AC2-FD28-4BAA-8E5E-F2BBD609D841}" type="presParOf" srcId="{5FF02395-8259-4AF9-8FF8-8C477FD2DBB4}" destId="{CE89507D-088F-4E1B-B379-0F31DE7EF93B}" srcOrd="1" destOrd="0" presId="urn:microsoft.com/office/officeart/2005/8/layout/default"/>
    <dgm:cxn modelId="{E07AA91B-C762-4230-9E56-4A71409086BE}" type="presParOf" srcId="{5FF02395-8259-4AF9-8FF8-8C477FD2DBB4}" destId="{B3370B45-190F-42C1-9A62-94230425E87E}" srcOrd="2" destOrd="0" presId="urn:microsoft.com/office/officeart/2005/8/layout/default"/>
    <dgm:cxn modelId="{07024A40-38C4-47CE-A01C-AE1FFFF47E9E}" type="presParOf" srcId="{5FF02395-8259-4AF9-8FF8-8C477FD2DBB4}" destId="{2B3C8508-52C6-413F-BF77-1DCC8E337108}" srcOrd="3" destOrd="0" presId="urn:microsoft.com/office/officeart/2005/8/layout/default"/>
    <dgm:cxn modelId="{2FBCBF72-B78A-4C24-AD1F-130BFC61B8D0}" type="presParOf" srcId="{5FF02395-8259-4AF9-8FF8-8C477FD2DBB4}" destId="{95C12AD1-D159-4837-9620-832960459D59}" srcOrd="4" destOrd="0" presId="urn:microsoft.com/office/officeart/2005/8/layout/default"/>
    <dgm:cxn modelId="{06F1D5E5-3DFF-4094-930A-38A6DBD72BD2}" type="presParOf" srcId="{5FF02395-8259-4AF9-8FF8-8C477FD2DBB4}" destId="{FE22D71C-EA0F-46E1-AF21-B742DB960234}" srcOrd="5" destOrd="0" presId="urn:microsoft.com/office/officeart/2005/8/layout/default"/>
    <dgm:cxn modelId="{E853D73B-1F27-43EE-AF75-E290FB7DCD1D}" type="presParOf" srcId="{5FF02395-8259-4AF9-8FF8-8C477FD2DBB4}" destId="{51710E30-D395-4CDA-8EE7-CA837C395A77}" srcOrd="6" destOrd="0" presId="urn:microsoft.com/office/officeart/2005/8/layout/default"/>
    <dgm:cxn modelId="{F7C61AA9-88D1-4751-A449-4AC525A9DFAB}" type="presParOf" srcId="{5FF02395-8259-4AF9-8FF8-8C477FD2DBB4}" destId="{AB3F6B30-2F4C-4F46-9097-4AAC03F409EC}" srcOrd="7" destOrd="0" presId="urn:microsoft.com/office/officeart/2005/8/layout/default"/>
    <dgm:cxn modelId="{5A038EA9-0E0F-425E-8981-961027EA925E}" type="presParOf" srcId="{5FF02395-8259-4AF9-8FF8-8C477FD2DBB4}" destId="{F9EE32DA-2337-4074-AE3A-850389E2AF67}" srcOrd="8" destOrd="0" presId="urn:microsoft.com/office/officeart/2005/8/layout/default"/>
    <dgm:cxn modelId="{DFD93055-4E07-434F-9A88-70229403056F}" type="presParOf" srcId="{5FF02395-8259-4AF9-8FF8-8C477FD2DBB4}" destId="{6BC06505-9586-404C-8124-7608AB75ECF1}" srcOrd="9" destOrd="0" presId="urn:microsoft.com/office/officeart/2005/8/layout/default"/>
    <dgm:cxn modelId="{E26EBC3E-04CD-4BD3-A7FF-6969EC99C59A}" type="presParOf" srcId="{5FF02395-8259-4AF9-8FF8-8C477FD2DBB4}" destId="{4F73A3CD-A247-4888-AAB4-1AD5BB690581}" srcOrd="10" destOrd="0" presId="urn:microsoft.com/office/officeart/2005/8/layout/default"/>
    <dgm:cxn modelId="{258E1374-FAD5-4554-A97E-DCE1CC1BC186}" type="presParOf" srcId="{5FF02395-8259-4AF9-8FF8-8C477FD2DBB4}" destId="{40D37861-20C0-476E-8F54-0386832BC1F6}" srcOrd="11" destOrd="0" presId="urn:microsoft.com/office/officeart/2005/8/layout/default"/>
    <dgm:cxn modelId="{2DAD1853-AEBA-4EE1-B66F-9DD5B1BAA5BF}" type="presParOf" srcId="{5FF02395-8259-4AF9-8FF8-8C477FD2DBB4}" destId="{3F18F392-C292-4BE0-BE4B-0CD2A91630B4}" srcOrd="12" destOrd="0" presId="urn:microsoft.com/office/officeart/2005/8/layout/default"/>
    <dgm:cxn modelId="{676A1ECA-3DAC-4452-BC1B-08F82975BA73}" type="presParOf" srcId="{5FF02395-8259-4AF9-8FF8-8C477FD2DBB4}" destId="{2AAB0E55-3F87-47A6-9505-E74A498C3AE0}" srcOrd="13" destOrd="0" presId="urn:microsoft.com/office/officeart/2005/8/layout/default"/>
    <dgm:cxn modelId="{8D9DD0F0-742E-48A1-8D89-79B8658EEEC8}" type="presParOf" srcId="{5FF02395-8259-4AF9-8FF8-8C477FD2DBB4}" destId="{EE067056-C6FB-4621-BDA2-9F00C76A85DB}" srcOrd="14" destOrd="0" presId="urn:microsoft.com/office/officeart/2005/8/layout/default"/>
    <dgm:cxn modelId="{521A04EB-B2C8-4B3B-B058-C6A4B0F35BD1}" type="presParOf" srcId="{5FF02395-8259-4AF9-8FF8-8C477FD2DBB4}" destId="{DE5EA078-FC82-4928-8FD5-F86C2C2B8422}" srcOrd="15" destOrd="0" presId="urn:microsoft.com/office/officeart/2005/8/layout/default"/>
    <dgm:cxn modelId="{6071F44C-7B0D-4EE0-86CE-896C1155B1BC}" type="presParOf" srcId="{5FF02395-8259-4AF9-8FF8-8C477FD2DBB4}" destId="{57EFE8E9-091E-4B33-86EC-A06EC361E6E8}" srcOrd="16" destOrd="0" presId="urn:microsoft.com/office/officeart/2005/8/layout/default"/>
    <dgm:cxn modelId="{44A56AAF-8B02-443A-A644-F9ADA0F5380E}" type="presParOf" srcId="{5FF02395-8259-4AF9-8FF8-8C477FD2DBB4}" destId="{A2CD4254-5057-4565-B8AB-A1BFE376AEDF}" srcOrd="17" destOrd="0" presId="urn:microsoft.com/office/officeart/2005/8/layout/default"/>
    <dgm:cxn modelId="{DF97C7EA-0F25-49EF-BC72-34B82C698847}" type="presParOf" srcId="{5FF02395-8259-4AF9-8FF8-8C477FD2DBB4}" destId="{17BC1523-DC65-4DC0-BBF4-712CE00902A4}" srcOrd="18" destOrd="0" presId="urn:microsoft.com/office/officeart/2005/8/layout/default"/>
    <dgm:cxn modelId="{242676D7-6A3D-493F-A195-F7B0A3FD87AA}" type="presParOf" srcId="{5FF02395-8259-4AF9-8FF8-8C477FD2DBB4}" destId="{8C50A55E-1485-46C6-A8B8-C454711F551A}" srcOrd="19" destOrd="0" presId="urn:microsoft.com/office/officeart/2005/8/layout/default"/>
    <dgm:cxn modelId="{15F08178-4E87-49B9-9EDA-CD0B0EA7C370}" type="presParOf" srcId="{5FF02395-8259-4AF9-8FF8-8C477FD2DBB4}" destId="{65EC4055-C895-4BB9-BA00-0057BE0D7F89}" srcOrd="20" destOrd="0" presId="urn:microsoft.com/office/officeart/2005/8/layout/default"/>
    <dgm:cxn modelId="{F1E13F76-CF67-47D5-A7B7-55BF57FE7571}" type="presParOf" srcId="{5FF02395-8259-4AF9-8FF8-8C477FD2DBB4}" destId="{54D471FE-9B5B-42EB-BA75-7062911B9625}" srcOrd="21" destOrd="0" presId="urn:microsoft.com/office/officeart/2005/8/layout/default"/>
    <dgm:cxn modelId="{EFE27004-789E-4AAE-BF27-F86F49C433DE}" type="presParOf" srcId="{5FF02395-8259-4AF9-8FF8-8C477FD2DBB4}" destId="{92D79ABA-FD03-45C6-A187-2765CAB0CE29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BE8DEE-1BA7-47CF-8052-16CF01D22D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6E637FDC-AF29-4994-9099-A28F227CC9F2}">
      <dgm:prSet phldrT="[Szöveg]"/>
      <dgm:spPr/>
      <dgm:t>
        <a:bodyPr/>
        <a:lstStyle/>
        <a:p>
          <a:r>
            <a:rPr lang="hu-HU" dirty="0"/>
            <a:t>Hallgatói jogviszony igazolás</a:t>
          </a:r>
        </a:p>
      </dgm:t>
    </dgm:pt>
    <dgm:pt modelId="{142A93DA-BFC2-4195-95B9-80E47CCF3247}" type="parTrans" cxnId="{30AE020A-B75F-461C-9805-B50EBE927E4A}">
      <dgm:prSet/>
      <dgm:spPr/>
      <dgm:t>
        <a:bodyPr/>
        <a:lstStyle/>
        <a:p>
          <a:endParaRPr lang="hu-HU"/>
        </a:p>
      </dgm:t>
    </dgm:pt>
    <dgm:pt modelId="{F661E2C0-85EC-44DA-865F-9EE90FF9618A}" type="sibTrans" cxnId="{30AE020A-B75F-461C-9805-B50EBE927E4A}">
      <dgm:prSet/>
      <dgm:spPr/>
      <dgm:t>
        <a:bodyPr/>
        <a:lstStyle/>
        <a:p>
          <a:endParaRPr lang="hu-HU"/>
        </a:p>
      </dgm:t>
    </dgm:pt>
    <dgm:pt modelId="{B60E14A6-62A6-4963-9E0A-62ED1B9B8EDD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hu-HU" dirty="0"/>
            <a:t>Témavezetői nyilatkozat</a:t>
          </a:r>
        </a:p>
      </dgm:t>
    </dgm:pt>
    <dgm:pt modelId="{0ABFC3B4-22A9-4906-8D07-11215B5E60FE}" type="parTrans" cxnId="{54E3F32B-7AE7-4EF4-B8E4-9B4D39E769A6}">
      <dgm:prSet/>
      <dgm:spPr/>
      <dgm:t>
        <a:bodyPr/>
        <a:lstStyle/>
        <a:p>
          <a:endParaRPr lang="hu-HU"/>
        </a:p>
      </dgm:t>
    </dgm:pt>
    <dgm:pt modelId="{D37BEC7F-6BAA-4607-8F95-FF2F590588AD}" type="sibTrans" cxnId="{54E3F32B-7AE7-4EF4-B8E4-9B4D39E769A6}">
      <dgm:prSet/>
      <dgm:spPr/>
      <dgm:t>
        <a:bodyPr/>
        <a:lstStyle/>
        <a:p>
          <a:endParaRPr lang="hu-HU"/>
        </a:p>
      </dgm:t>
    </dgm:pt>
    <dgm:pt modelId="{A3E8CCFB-0577-449E-9C02-59675EBA7DD2}">
      <dgm:prSet/>
      <dgm:spPr/>
      <dgm:t>
        <a:bodyPr/>
        <a:lstStyle/>
        <a:p>
          <a:r>
            <a:rPr lang="hu-HU" b="0" dirty="0"/>
            <a:t>TDK, OTDK minősített helyezés, Pro </a:t>
          </a:r>
          <a:r>
            <a:rPr lang="hu-HU" b="0" dirty="0" err="1"/>
            <a:t>Scientia</a:t>
          </a:r>
          <a:r>
            <a:rPr lang="hu-HU" b="0" dirty="0"/>
            <a:t>/</a:t>
          </a:r>
          <a:r>
            <a:rPr lang="hu-HU" b="0" dirty="0" err="1"/>
            <a:t>Arte</a:t>
          </a:r>
          <a:r>
            <a:rPr lang="hu-HU" b="0" dirty="0"/>
            <a:t> Aranyérem</a:t>
          </a:r>
        </a:p>
      </dgm:t>
    </dgm:pt>
    <dgm:pt modelId="{26FA8460-D477-4C9E-8434-BB75262CA69C}" type="parTrans" cxnId="{E197632F-2645-4F1C-BE49-142C511EEFD7}">
      <dgm:prSet/>
      <dgm:spPr/>
      <dgm:t>
        <a:bodyPr/>
        <a:lstStyle/>
        <a:p>
          <a:endParaRPr lang="hu-HU"/>
        </a:p>
      </dgm:t>
    </dgm:pt>
    <dgm:pt modelId="{FA7619F1-E255-4BA0-8727-9917EC6D4E72}" type="sibTrans" cxnId="{E197632F-2645-4F1C-BE49-142C511EEFD7}">
      <dgm:prSet/>
      <dgm:spPr/>
      <dgm:t>
        <a:bodyPr/>
        <a:lstStyle/>
        <a:p>
          <a:endParaRPr lang="hu-HU"/>
        </a:p>
      </dgm:t>
    </dgm:pt>
    <dgm:pt modelId="{303DEC7A-A03C-4399-A439-2D528E553DF2}">
      <dgm:prSet/>
      <dgm:spPr/>
      <dgm:t>
        <a:bodyPr/>
        <a:lstStyle/>
        <a:p>
          <a:r>
            <a:rPr lang="hu-HU" b="1" dirty="0"/>
            <a:t>Publikációs lista</a:t>
          </a:r>
          <a:endParaRPr lang="hu-HU" dirty="0"/>
        </a:p>
        <a:p>
          <a:pPr>
            <a:buFont typeface="Arial" panose="020B0604020202020204" pitchFamily="34" charset="0"/>
            <a:buChar char="•"/>
          </a:pPr>
          <a:r>
            <a:rPr lang="hu-HU" dirty="0"/>
            <a:t>Karbantartott MTMT esetén: </a:t>
          </a:r>
          <a:r>
            <a:rPr lang="hu-HU" b="1" dirty="0"/>
            <a:t>MTMT azonosító</a:t>
          </a:r>
          <a:r>
            <a:rPr lang="hu-HU" dirty="0"/>
            <a:t> elegendő</a:t>
          </a:r>
        </a:p>
        <a:p>
          <a:pPr>
            <a:buFont typeface="Arial" panose="020B0604020202020204" pitchFamily="34" charset="0"/>
            <a:buChar char="•"/>
          </a:pPr>
          <a:r>
            <a:rPr lang="hu-HU" dirty="0"/>
            <a:t>Egyéb esetben: feltöltött lista vagy MTMT hivatkozás</a:t>
          </a:r>
          <a:endParaRPr lang="hu-HU" b="0" dirty="0"/>
        </a:p>
      </dgm:t>
    </dgm:pt>
    <dgm:pt modelId="{6F81F580-0A24-4751-96EC-881BAF5265A0}" type="parTrans" cxnId="{DC53EE0B-C8A4-419D-BE2A-8AEF76BBEF19}">
      <dgm:prSet/>
      <dgm:spPr/>
      <dgm:t>
        <a:bodyPr/>
        <a:lstStyle/>
        <a:p>
          <a:endParaRPr lang="hu-HU"/>
        </a:p>
      </dgm:t>
    </dgm:pt>
    <dgm:pt modelId="{6455DCA4-25C6-4F4C-906E-21FB3C796D96}" type="sibTrans" cxnId="{DC53EE0B-C8A4-419D-BE2A-8AEF76BBEF19}">
      <dgm:prSet/>
      <dgm:spPr/>
      <dgm:t>
        <a:bodyPr/>
        <a:lstStyle/>
        <a:p>
          <a:endParaRPr lang="hu-HU"/>
        </a:p>
      </dgm:t>
    </dgm:pt>
    <dgm:pt modelId="{5B3B4AE5-63EE-43F6-A685-5138DE224D02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dirty="0"/>
            <a:t>Tudományos díj, ösztöndíj</a:t>
          </a:r>
        </a:p>
      </dgm:t>
    </dgm:pt>
    <dgm:pt modelId="{1985AF43-B779-4BC3-810E-E19FE6052E4D}" type="parTrans" cxnId="{FFD4436A-B22C-4EBF-8629-5296466B33E3}">
      <dgm:prSet/>
      <dgm:spPr/>
      <dgm:t>
        <a:bodyPr/>
        <a:lstStyle/>
        <a:p>
          <a:endParaRPr lang="hu-HU"/>
        </a:p>
      </dgm:t>
    </dgm:pt>
    <dgm:pt modelId="{CB5D80E0-164D-4499-A0AB-F466048BF97F}" type="sibTrans" cxnId="{FFD4436A-B22C-4EBF-8629-5296466B33E3}">
      <dgm:prSet/>
      <dgm:spPr/>
      <dgm:t>
        <a:bodyPr/>
        <a:lstStyle/>
        <a:p>
          <a:endParaRPr lang="hu-HU"/>
        </a:p>
      </dgm:t>
    </dgm:pt>
    <dgm:pt modelId="{080F6772-570C-4A31-BF9E-F5114720A8C2}">
      <dgm:prSet/>
      <dgm:spPr/>
      <dgm:t>
        <a:bodyPr/>
        <a:lstStyle/>
        <a:p>
          <a:r>
            <a:rPr lang="hu-HU" dirty="0"/>
            <a:t>Szakmai-közösségi tevékenység, kutatás, terepmunka</a:t>
          </a:r>
        </a:p>
      </dgm:t>
    </dgm:pt>
    <dgm:pt modelId="{5E2396DE-4CD1-4F33-912A-44090806E8CC}" type="parTrans" cxnId="{63A60FD4-11B0-44DC-9E2F-9F9032C99699}">
      <dgm:prSet/>
      <dgm:spPr/>
      <dgm:t>
        <a:bodyPr/>
        <a:lstStyle/>
        <a:p>
          <a:endParaRPr lang="hu-HU"/>
        </a:p>
      </dgm:t>
    </dgm:pt>
    <dgm:pt modelId="{1101B2BF-7F1C-4DB8-9BC2-1BD982F975BB}" type="sibTrans" cxnId="{63A60FD4-11B0-44DC-9E2F-9F9032C99699}">
      <dgm:prSet/>
      <dgm:spPr/>
      <dgm:t>
        <a:bodyPr/>
        <a:lstStyle/>
        <a:p>
          <a:endParaRPr lang="hu-HU"/>
        </a:p>
      </dgm:t>
    </dgm:pt>
    <dgm:pt modelId="{C0C4AAC1-7EF3-43F0-9368-A234DD9D8E8C}">
      <dgm:prSet/>
      <dgm:spPr/>
      <dgm:t>
        <a:bodyPr/>
        <a:lstStyle/>
        <a:p>
          <a:r>
            <a:rPr lang="hu-HU" dirty="0"/>
            <a:t>Tudományos ismeretterjesztés, népszerűsítő tevékenység</a:t>
          </a:r>
        </a:p>
      </dgm:t>
    </dgm:pt>
    <dgm:pt modelId="{19D95B6F-1943-4768-B6A1-C6663D06A1C5}" type="parTrans" cxnId="{DE309D40-B911-4927-9A9E-84027AEC6590}">
      <dgm:prSet/>
      <dgm:spPr/>
      <dgm:t>
        <a:bodyPr/>
        <a:lstStyle/>
        <a:p>
          <a:endParaRPr lang="hu-HU"/>
        </a:p>
      </dgm:t>
    </dgm:pt>
    <dgm:pt modelId="{5E6BE7A9-7FAD-4F45-9F14-25C2AF2D4EA2}" type="sibTrans" cxnId="{DE309D40-B911-4927-9A9E-84027AEC6590}">
      <dgm:prSet/>
      <dgm:spPr/>
      <dgm:t>
        <a:bodyPr/>
        <a:lstStyle/>
        <a:p>
          <a:endParaRPr lang="hu-HU"/>
        </a:p>
      </dgm:t>
    </dgm:pt>
    <dgm:pt modelId="{F4ABF0C2-5317-42F9-B174-210E5AA6CFC1}">
      <dgm:prSet/>
      <dgm:spPr/>
      <dgm:t>
        <a:bodyPr/>
        <a:lstStyle/>
        <a:p>
          <a:r>
            <a:rPr lang="hu-HU" dirty="0"/>
            <a:t>Nemzetközi megmérettetés, tudományos teljesítmény</a:t>
          </a:r>
        </a:p>
      </dgm:t>
    </dgm:pt>
    <dgm:pt modelId="{6AB8694A-46C1-4C01-9269-7EFB4F699F9C}" type="parTrans" cxnId="{7EB93577-DEA5-48E5-886B-8DECF4F3D844}">
      <dgm:prSet/>
      <dgm:spPr/>
      <dgm:t>
        <a:bodyPr/>
        <a:lstStyle/>
        <a:p>
          <a:endParaRPr lang="hu-HU"/>
        </a:p>
      </dgm:t>
    </dgm:pt>
    <dgm:pt modelId="{7A93CFB4-C979-4891-A56E-7AFB58660E96}" type="sibTrans" cxnId="{7EB93577-DEA5-48E5-886B-8DECF4F3D844}">
      <dgm:prSet/>
      <dgm:spPr/>
      <dgm:t>
        <a:bodyPr/>
        <a:lstStyle/>
        <a:p>
          <a:endParaRPr lang="hu-HU"/>
        </a:p>
      </dgm:t>
    </dgm:pt>
    <dgm:pt modelId="{A7CC7370-D218-405F-B6E7-CF959F0D8256}">
      <dgm:prSet/>
      <dgm:spPr/>
      <dgm:t>
        <a:bodyPr/>
        <a:lstStyle/>
        <a:p>
          <a:r>
            <a:rPr lang="hu-HU" dirty="0"/>
            <a:t>Konferenciarészvétel, kiállítás igazolása</a:t>
          </a:r>
        </a:p>
      </dgm:t>
    </dgm:pt>
    <dgm:pt modelId="{24117C7A-0CC8-4F8E-8955-21A87136DB44}" type="parTrans" cxnId="{507D29A8-CF2C-4E3D-9B96-912F41D49E13}">
      <dgm:prSet/>
      <dgm:spPr/>
      <dgm:t>
        <a:bodyPr/>
        <a:lstStyle/>
        <a:p>
          <a:endParaRPr lang="hu-HU"/>
        </a:p>
      </dgm:t>
    </dgm:pt>
    <dgm:pt modelId="{00299899-9274-43D0-915A-5712D28F7956}" type="sibTrans" cxnId="{507D29A8-CF2C-4E3D-9B96-912F41D49E13}">
      <dgm:prSet/>
      <dgm:spPr/>
      <dgm:t>
        <a:bodyPr/>
        <a:lstStyle/>
        <a:p>
          <a:endParaRPr lang="hu-HU"/>
        </a:p>
      </dgm:t>
    </dgm:pt>
    <dgm:pt modelId="{0D40E435-125B-44BD-AAE7-8E7F1AE52AB3}">
      <dgm:prSet/>
      <dgm:spPr/>
      <dgm:t>
        <a:bodyPr/>
        <a:lstStyle/>
        <a:p>
          <a:r>
            <a:rPr lang="hu-HU" dirty="0"/>
            <a:t>Egyéb szakmai és iparjogvédelmi tevékenységet bemutató dokumentáció</a:t>
          </a:r>
        </a:p>
      </dgm:t>
    </dgm:pt>
    <dgm:pt modelId="{0DCA5890-53BC-48D8-A42D-45AD2E8DDF1C}" type="parTrans" cxnId="{23F9CD55-3795-48CF-9C5C-2792BDFC9E53}">
      <dgm:prSet/>
      <dgm:spPr/>
      <dgm:t>
        <a:bodyPr/>
        <a:lstStyle/>
        <a:p>
          <a:endParaRPr lang="hu-HU"/>
        </a:p>
      </dgm:t>
    </dgm:pt>
    <dgm:pt modelId="{E3703AD7-43C5-4ED3-BE2F-29ADBFA7D411}" type="sibTrans" cxnId="{23F9CD55-3795-48CF-9C5C-2792BDFC9E53}">
      <dgm:prSet/>
      <dgm:spPr/>
      <dgm:t>
        <a:bodyPr/>
        <a:lstStyle/>
        <a:p>
          <a:endParaRPr lang="hu-HU"/>
        </a:p>
      </dgm:t>
    </dgm:pt>
    <dgm:pt modelId="{5FF02395-8259-4AF9-8FF8-8C477FD2DBB4}" type="pres">
      <dgm:prSet presAssocID="{30BE8DEE-1BA7-47CF-8052-16CF01D22DFA}" presName="diagram" presStyleCnt="0">
        <dgm:presLayoutVars>
          <dgm:dir/>
          <dgm:resizeHandles val="exact"/>
        </dgm:presLayoutVars>
      </dgm:prSet>
      <dgm:spPr/>
    </dgm:pt>
    <dgm:pt modelId="{A52EC7DD-10AE-44D0-A02E-B1F16A269579}" type="pres">
      <dgm:prSet presAssocID="{6E637FDC-AF29-4994-9099-A28F227CC9F2}" presName="node" presStyleLbl="node1" presStyleIdx="0" presStyleCnt="10" custScaleX="53314" custScaleY="46767" custLinFactNeighborX="96721" custLinFactNeighborY="-24738">
        <dgm:presLayoutVars>
          <dgm:bulletEnabled val="1"/>
        </dgm:presLayoutVars>
      </dgm:prSet>
      <dgm:spPr/>
    </dgm:pt>
    <dgm:pt modelId="{B3C74FFA-9C52-4542-8CD1-BF8BA9D9E1FC}" type="pres">
      <dgm:prSet presAssocID="{F661E2C0-85EC-44DA-865F-9EE90FF9618A}" presName="sibTrans" presStyleCnt="0"/>
      <dgm:spPr/>
    </dgm:pt>
    <dgm:pt modelId="{7998DF6B-DB9B-46A5-8D9C-93BCEF1BDB53}" type="pres">
      <dgm:prSet presAssocID="{B60E14A6-62A6-4963-9E0A-62ED1B9B8EDD}" presName="node" presStyleLbl="node1" presStyleIdx="1" presStyleCnt="10" custScaleX="53314" custScaleY="46767" custLinFactNeighborX="91691" custLinFactNeighborY="-24738">
        <dgm:presLayoutVars>
          <dgm:bulletEnabled val="1"/>
        </dgm:presLayoutVars>
      </dgm:prSet>
      <dgm:spPr/>
    </dgm:pt>
    <dgm:pt modelId="{D822C997-8F88-455B-9A07-9FE9D83DB69F}" type="pres">
      <dgm:prSet presAssocID="{D37BEC7F-6BAA-4607-8F95-FF2F590588AD}" presName="sibTrans" presStyleCnt="0"/>
      <dgm:spPr/>
    </dgm:pt>
    <dgm:pt modelId="{7F19D225-A893-4635-B64A-52CEC4FA6A15}" type="pres">
      <dgm:prSet presAssocID="{A3E8CCFB-0577-449E-9C02-59675EBA7DD2}" presName="node" presStyleLbl="node1" presStyleIdx="2" presStyleCnt="10" custScaleX="53314" custScaleY="46767" custLinFactNeighborX="-56402" custLinFactNeighborY="39355">
        <dgm:presLayoutVars>
          <dgm:bulletEnabled val="1"/>
        </dgm:presLayoutVars>
      </dgm:prSet>
      <dgm:spPr/>
    </dgm:pt>
    <dgm:pt modelId="{6BE48B3C-9B58-4EC6-BD64-E6FAA2752B89}" type="pres">
      <dgm:prSet presAssocID="{FA7619F1-E255-4BA0-8727-9917EC6D4E72}" presName="sibTrans" presStyleCnt="0"/>
      <dgm:spPr/>
    </dgm:pt>
    <dgm:pt modelId="{C795A665-2B29-49FB-A2F8-652015D4FD81}" type="pres">
      <dgm:prSet presAssocID="{303DEC7A-A03C-4399-A439-2D528E553DF2}" presName="node" presStyleLbl="node1" presStyleIdx="3" presStyleCnt="10" custScaleX="53314" custScaleY="46767" custLinFactNeighborX="-61413" custLinFactNeighborY="39355">
        <dgm:presLayoutVars>
          <dgm:bulletEnabled val="1"/>
        </dgm:presLayoutVars>
      </dgm:prSet>
      <dgm:spPr/>
    </dgm:pt>
    <dgm:pt modelId="{19D51984-EBE5-4806-96A8-239748EB7326}" type="pres">
      <dgm:prSet presAssocID="{6455DCA4-25C6-4F4C-906E-21FB3C796D96}" presName="sibTrans" presStyleCnt="0"/>
      <dgm:spPr/>
    </dgm:pt>
    <dgm:pt modelId="{E8FC14A5-A347-40E7-8630-B513F5C175F7}" type="pres">
      <dgm:prSet presAssocID="{5B3B4AE5-63EE-43F6-A685-5138DE224D02}" presName="node" presStyleLbl="node1" presStyleIdx="4" presStyleCnt="10" custScaleX="53314" custScaleY="46767" custLinFactNeighborX="-67691" custLinFactNeighborY="88913">
        <dgm:presLayoutVars>
          <dgm:bulletEnabled val="1"/>
        </dgm:presLayoutVars>
      </dgm:prSet>
      <dgm:spPr/>
    </dgm:pt>
    <dgm:pt modelId="{2CB69450-C648-4B5F-8E7A-FDD26ADA7826}" type="pres">
      <dgm:prSet presAssocID="{CB5D80E0-164D-4499-A0AB-F466048BF97F}" presName="sibTrans" presStyleCnt="0"/>
      <dgm:spPr/>
    </dgm:pt>
    <dgm:pt modelId="{626A6A31-C5FC-4014-9194-EEF5815C0F37}" type="pres">
      <dgm:prSet presAssocID="{080F6772-570C-4A31-BF9E-F5114720A8C2}" presName="node" presStyleLbl="node1" presStyleIdx="5" presStyleCnt="10" custScaleX="53314" custScaleY="46767" custLinFactX="85538" custLinFactNeighborX="100000" custLinFactNeighborY="-24079">
        <dgm:presLayoutVars>
          <dgm:bulletEnabled val="1"/>
        </dgm:presLayoutVars>
      </dgm:prSet>
      <dgm:spPr/>
    </dgm:pt>
    <dgm:pt modelId="{54E8A810-D3FF-4DB1-AAE0-399A1E8CF831}" type="pres">
      <dgm:prSet presAssocID="{1101B2BF-7F1C-4DB8-9BC2-1BD982F975BB}" presName="sibTrans" presStyleCnt="0"/>
      <dgm:spPr/>
    </dgm:pt>
    <dgm:pt modelId="{2388B8F0-0363-489B-81C1-750DAFF591A5}" type="pres">
      <dgm:prSet presAssocID="{C0C4AAC1-7EF3-43F0-9368-A234DD9D8E8C}" presName="node" presStyleLbl="node1" presStyleIdx="6" presStyleCnt="10" custScaleX="53314" custScaleY="46767" custLinFactNeighborX="-51346" custLinFactNeighborY="25480">
        <dgm:presLayoutVars>
          <dgm:bulletEnabled val="1"/>
        </dgm:presLayoutVars>
      </dgm:prSet>
      <dgm:spPr/>
    </dgm:pt>
    <dgm:pt modelId="{204A5807-7015-48A2-A310-49D55C3B8AC4}" type="pres">
      <dgm:prSet presAssocID="{5E6BE7A9-7FAD-4F45-9F14-25C2AF2D4EA2}" presName="sibTrans" presStyleCnt="0"/>
      <dgm:spPr/>
    </dgm:pt>
    <dgm:pt modelId="{39FABB71-3060-4009-93E8-55A5BB465FAE}" type="pres">
      <dgm:prSet presAssocID="{F4ABF0C2-5317-42F9-B174-210E5AA6CFC1}" presName="node" presStyleLbl="node1" presStyleIdx="7" presStyleCnt="10" custScaleX="53314" custScaleY="46767" custLinFactNeighborX="-57221" custLinFactNeighborY="25480">
        <dgm:presLayoutVars>
          <dgm:bulletEnabled val="1"/>
        </dgm:presLayoutVars>
      </dgm:prSet>
      <dgm:spPr/>
    </dgm:pt>
    <dgm:pt modelId="{C191F789-1955-4B9F-AAE0-B2BC579319BC}" type="pres">
      <dgm:prSet presAssocID="{7A93CFB4-C979-4891-A56E-7AFB58660E96}" presName="sibTrans" presStyleCnt="0"/>
      <dgm:spPr/>
    </dgm:pt>
    <dgm:pt modelId="{63F97B98-7484-4D46-8810-BD9DB978ABAB}" type="pres">
      <dgm:prSet presAssocID="{A7CC7370-D218-405F-B6E7-CF959F0D8256}" presName="node" presStyleLbl="node1" presStyleIdx="8" presStyleCnt="10" custScaleX="53314" custScaleY="46767" custLinFactNeighborX="-61245" custLinFactNeighborY="25480">
        <dgm:presLayoutVars>
          <dgm:bulletEnabled val="1"/>
        </dgm:presLayoutVars>
      </dgm:prSet>
      <dgm:spPr/>
    </dgm:pt>
    <dgm:pt modelId="{23F2B2C4-8B46-40C5-ADD9-7791AA667CB9}" type="pres">
      <dgm:prSet presAssocID="{00299899-9274-43D0-915A-5712D28F7956}" presName="sibTrans" presStyleCnt="0"/>
      <dgm:spPr/>
    </dgm:pt>
    <dgm:pt modelId="{AB3196B9-7058-48A5-8859-5BBB822DA3AB}" type="pres">
      <dgm:prSet presAssocID="{0D40E435-125B-44BD-AAE7-8E7F1AE52AB3}" presName="node" presStyleLbl="node1" presStyleIdx="9" presStyleCnt="10" custScaleX="53314" custScaleY="46767" custLinFactNeighborX="-10207" custLinFactNeighborY="25480">
        <dgm:presLayoutVars>
          <dgm:bulletEnabled val="1"/>
        </dgm:presLayoutVars>
      </dgm:prSet>
      <dgm:spPr/>
    </dgm:pt>
  </dgm:ptLst>
  <dgm:cxnLst>
    <dgm:cxn modelId="{30AE020A-B75F-461C-9805-B50EBE927E4A}" srcId="{30BE8DEE-1BA7-47CF-8052-16CF01D22DFA}" destId="{6E637FDC-AF29-4994-9099-A28F227CC9F2}" srcOrd="0" destOrd="0" parTransId="{142A93DA-BFC2-4195-95B9-80E47CCF3247}" sibTransId="{F661E2C0-85EC-44DA-865F-9EE90FF9618A}"/>
    <dgm:cxn modelId="{DC53EE0B-C8A4-419D-BE2A-8AEF76BBEF19}" srcId="{30BE8DEE-1BA7-47CF-8052-16CF01D22DFA}" destId="{303DEC7A-A03C-4399-A439-2D528E553DF2}" srcOrd="3" destOrd="0" parTransId="{6F81F580-0A24-4751-96EC-881BAF5265A0}" sibTransId="{6455DCA4-25C6-4F4C-906E-21FB3C796D96}"/>
    <dgm:cxn modelId="{4744010E-46CD-49FE-9A33-CD327EEFF31C}" type="presOf" srcId="{080F6772-570C-4A31-BF9E-F5114720A8C2}" destId="{626A6A31-C5FC-4014-9194-EEF5815C0F37}" srcOrd="0" destOrd="0" presId="urn:microsoft.com/office/officeart/2005/8/layout/default"/>
    <dgm:cxn modelId="{54E3F32B-7AE7-4EF4-B8E4-9B4D39E769A6}" srcId="{30BE8DEE-1BA7-47CF-8052-16CF01D22DFA}" destId="{B60E14A6-62A6-4963-9E0A-62ED1B9B8EDD}" srcOrd="1" destOrd="0" parTransId="{0ABFC3B4-22A9-4906-8D07-11215B5E60FE}" sibTransId="{D37BEC7F-6BAA-4607-8F95-FF2F590588AD}"/>
    <dgm:cxn modelId="{8C083A2F-2968-4762-B63D-C56EE30717DE}" type="presOf" srcId="{303DEC7A-A03C-4399-A439-2D528E553DF2}" destId="{C795A665-2B29-49FB-A2F8-652015D4FD81}" srcOrd="0" destOrd="0" presId="urn:microsoft.com/office/officeart/2005/8/layout/default"/>
    <dgm:cxn modelId="{E197632F-2645-4F1C-BE49-142C511EEFD7}" srcId="{30BE8DEE-1BA7-47CF-8052-16CF01D22DFA}" destId="{A3E8CCFB-0577-449E-9C02-59675EBA7DD2}" srcOrd="2" destOrd="0" parTransId="{26FA8460-D477-4C9E-8434-BB75262CA69C}" sibTransId="{FA7619F1-E255-4BA0-8727-9917EC6D4E72}"/>
    <dgm:cxn modelId="{DE309D40-B911-4927-9A9E-84027AEC6590}" srcId="{30BE8DEE-1BA7-47CF-8052-16CF01D22DFA}" destId="{C0C4AAC1-7EF3-43F0-9368-A234DD9D8E8C}" srcOrd="6" destOrd="0" parTransId="{19D95B6F-1943-4768-B6A1-C6663D06A1C5}" sibTransId="{5E6BE7A9-7FAD-4F45-9F14-25C2AF2D4EA2}"/>
    <dgm:cxn modelId="{FFD4436A-B22C-4EBF-8629-5296466B33E3}" srcId="{30BE8DEE-1BA7-47CF-8052-16CF01D22DFA}" destId="{5B3B4AE5-63EE-43F6-A685-5138DE224D02}" srcOrd="4" destOrd="0" parTransId="{1985AF43-B779-4BC3-810E-E19FE6052E4D}" sibTransId="{CB5D80E0-164D-4499-A0AB-F466048BF97F}"/>
    <dgm:cxn modelId="{F92C3D6E-8E7E-45D8-A947-AC8D557E915D}" type="presOf" srcId="{0D40E435-125B-44BD-AAE7-8E7F1AE52AB3}" destId="{AB3196B9-7058-48A5-8859-5BBB822DA3AB}" srcOrd="0" destOrd="0" presId="urn:microsoft.com/office/officeart/2005/8/layout/default"/>
    <dgm:cxn modelId="{25333D6E-DC35-46D4-A636-7E5264996B74}" type="presOf" srcId="{A3E8CCFB-0577-449E-9C02-59675EBA7DD2}" destId="{7F19D225-A893-4635-B64A-52CEC4FA6A15}" srcOrd="0" destOrd="0" presId="urn:microsoft.com/office/officeart/2005/8/layout/default"/>
    <dgm:cxn modelId="{23F9CD55-3795-48CF-9C5C-2792BDFC9E53}" srcId="{30BE8DEE-1BA7-47CF-8052-16CF01D22DFA}" destId="{0D40E435-125B-44BD-AAE7-8E7F1AE52AB3}" srcOrd="9" destOrd="0" parTransId="{0DCA5890-53BC-48D8-A42D-45AD2E8DDF1C}" sibTransId="{E3703AD7-43C5-4ED3-BE2F-29ADBFA7D411}"/>
    <dgm:cxn modelId="{7EB93577-DEA5-48E5-886B-8DECF4F3D844}" srcId="{30BE8DEE-1BA7-47CF-8052-16CF01D22DFA}" destId="{F4ABF0C2-5317-42F9-B174-210E5AA6CFC1}" srcOrd="7" destOrd="0" parTransId="{6AB8694A-46C1-4C01-9269-7EFB4F699F9C}" sibTransId="{7A93CFB4-C979-4891-A56E-7AFB58660E96}"/>
    <dgm:cxn modelId="{BBAE3F81-D009-4079-8776-493824A71279}" type="presOf" srcId="{B60E14A6-62A6-4963-9E0A-62ED1B9B8EDD}" destId="{7998DF6B-DB9B-46A5-8D9C-93BCEF1BDB53}" srcOrd="0" destOrd="0" presId="urn:microsoft.com/office/officeart/2005/8/layout/default"/>
    <dgm:cxn modelId="{F8400C8C-56A7-490C-A185-E2EC2A856B04}" type="presOf" srcId="{C0C4AAC1-7EF3-43F0-9368-A234DD9D8E8C}" destId="{2388B8F0-0363-489B-81C1-750DAFF591A5}" srcOrd="0" destOrd="0" presId="urn:microsoft.com/office/officeart/2005/8/layout/default"/>
    <dgm:cxn modelId="{507D29A8-CF2C-4E3D-9B96-912F41D49E13}" srcId="{30BE8DEE-1BA7-47CF-8052-16CF01D22DFA}" destId="{A7CC7370-D218-405F-B6E7-CF959F0D8256}" srcOrd="8" destOrd="0" parTransId="{24117C7A-0CC8-4F8E-8955-21A87136DB44}" sibTransId="{00299899-9274-43D0-915A-5712D28F7956}"/>
    <dgm:cxn modelId="{633B2FA9-6BC9-4EB1-9698-9F0FA5E91111}" type="presOf" srcId="{A7CC7370-D218-405F-B6E7-CF959F0D8256}" destId="{63F97B98-7484-4D46-8810-BD9DB978ABAB}" srcOrd="0" destOrd="0" presId="urn:microsoft.com/office/officeart/2005/8/layout/default"/>
    <dgm:cxn modelId="{C96B74C1-855F-4AAB-81C5-EDD938F9048B}" type="presOf" srcId="{F4ABF0C2-5317-42F9-B174-210E5AA6CFC1}" destId="{39FABB71-3060-4009-93E8-55A5BB465FAE}" srcOrd="0" destOrd="0" presId="urn:microsoft.com/office/officeart/2005/8/layout/default"/>
    <dgm:cxn modelId="{A64FEACE-D718-4655-91AC-30328FC05660}" type="presOf" srcId="{30BE8DEE-1BA7-47CF-8052-16CF01D22DFA}" destId="{5FF02395-8259-4AF9-8FF8-8C477FD2DBB4}" srcOrd="0" destOrd="0" presId="urn:microsoft.com/office/officeart/2005/8/layout/default"/>
    <dgm:cxn modelId="{63A60FD4-11B0-44DC-9E2F-9F9032C99699}" srcId="{30BE8DEE-1BA7-47CF-8052-16CF01D22DFA}" destId="{080F6772-570C-4A31-BF9E-F5114720A8C2}" srcOrd="5" destOrd="0" parTransId="{5E2396DE-4CD1-4F33-912A-44090806E8CC}" sibTransId="{1101B2BF-7F1C-4DB8-9BC2-1BD982F975BB}"/>
    <dgm:cxn modelId="{584955EE-8180-485F-9F08-D1D5F476EFBC}" type="presOf" srcId="{5B3B4AE5-63EE-43F6-A685-5138DE224D02}" destId="{E8FC14A5-A347-40E7-8630-B513F5C175F7}" srcOrd="0" destOrd="0" presId="urn:microsoft.com/office/officeart/2005/8/layout/default"/>
    <dgm:cxn modelId="{D09FA7F4-190F-4A3B-AC1D-0B0A95B4A2F0}" type="presOf" srcId="{6E637FDC-AF29-4994-9099-A28F227CC9F2}" destId="{A52EC7DD-10AE-44D0-A02E-B1F16A269579}" srcOrd="0" destOrd="0" presId="urn:microsoft.com/office/officeart/2005/8/layout/default"/>
    <dgm:cxn modelId="{1086A49F-4351-4CA1-A867-A64ADC672D62}" type="presParOf" srcId="{5FF02395-8259-4AF9-8FF8-8C477FD2DBB4}" destId="{A52EC7DD-10AE-44D0-A02E-B1F16A269579}" srcOrd="0" destOrd="0" presId="urn:microsoft.com/office/officeart/2005/8/layout/default"/>
    <dgm:cxn modelId="{F92A3AE6-D1A7-4701-9F22-EA840BB88120}" type="presParOf" srcId="{5FF02395-8259-4AF9-8FF8-8C477FD2DBB4}" destId="{B3C74FFA-9C52-4542-8CD1-BF8BA9D9E1FC}" srcOrd="1" destOrd="0" presId="urn:microsoft.com/office/officeart/2005/8/layout/default"/>
    <dgm:cxn modelId="{984CCF90-FADD-42CB-BC2D-E3795EFDF31C}" type="presParOf" srcId="{5FF02395-8259-4AF9-8FF8-8C477FD2DBB4}" destId="{7998DF6B-DB9B-46A5-8D9C-93BCEF1BDB53}" srcOrd="2" destOrd="0" presId="urn:microsoft.com/office/officeart/2005/8/layout/default"/>
    <dgm:cxn modelId="{6D8EA7C9-58F9-4DBD-8005-0099C6F29775}" type="presParOf" srcId="{5FF02395-8259-4AF9-8FF8-8C477FD2DBB4}" destId="{D822C997-8F88-455B-9A07-9FE9D83DB69F}" srcOrd="3" destOrd="0" presId="urn:microsoft.com/office/officeart/2005/8/layout/default"/>
    <dgm:cxn modelId="{A34E1D01-82AC-468D-AF3B-ABFA5848D807}" type="presParOf" srcId="{5FF02395-8259-4AF9-8FF8-8C477FD2DBB4}" destId="{7F19D225-A893-4635-B64A-52CEC4FA6A15}" srcOrd="4" destOrd="0" presId="urn:microsoft.com/office/officeart/2005/8/layout/default"/>
    <dgm:cxn modelId="{EB2321B9-ECB3-4883-8D7C-852CA9CC0E27}" type="presParOf" srcId="{5FF02395-8259-4AF9-8FF8-8C477FD2DBB4}" destId="{6BE48B3C-9B58-4EC6-BD64-E6FAA2752B89}" srcOrd="5" destOrd="0" presId="urn:microsoft.com/office/officeart/2005/8/layout/default"/>
    <dgm:cxn modelId="{CA1F4227-92FD-4003-BEE2-6F688CE94B9A}" type="presParOf" srcId="{5FF02395-8259-4AF9-8FF8-8C477FD2DBB4}" destId="{C795A665-2B29-49FB-A2F8-652015D4FD81}" srcOrd="6" destOrd="0" presId="urn:microsoft.com/office/officeart/2005/8/layout/default"/>
    <dgm:cxn modelId="{A3A0C7EF-3D72-4840-BFD6-8A7DB09281C5}" type="presParOf" srcId="{5FF02395-8259-4AF9-8FF8-8C477FD2DBB4}" destId="{19D51984-EBE5-4806-96A8-239748EB7326}" srcOrd="7" destOrd="0" presId="urn:microsoft.com/office/officeart/2005/8/layout/default"/>
    <dgm:cxn modelId="{07A6EA9C-46A1-49EE-B497-B275129A2A26}" type="presParOf" srcId="{5FF02395-8259-4AF9-8FF8-8C477FD2DBB4}" destId="{E8FC14A5-A347-40E7-8630-B513F5C175F7}" srcOrd="8" destOrd="0" presId="urn:microsoft.com/office/officeart/2005/8/layout/default"/>
    <dgm:cxn modelId="{18125048-7FA9-40E9-8168-D14DFD9BC5FB}" type="presParOf" srcId="{5FF02395-8259-4AF9-8FF8-8C477FD2DBB4}" destId="{2CB69450-C648-4B5F-8E7A-FDD26ADA7826}" srcOrd="9" destOrd="0" presId="urn:microsoft.com/office/officeart/2005/8/layout/default"/>
    <dgm:cxn modelId="{70E12007-CF06-44F8-9F64-FBE667EF1F1D}" type="presParOf" srcId="{5FF02395-8259-4AF9-8FF8-8C477FD2DBB4}" destId="{626A6A31-C5FC-4014-9194-EEF5815C0F37}" srcOrd="10" destOrd="0" presId="urn:microsoft.com/office/officeart/2005/8/layout/default"/>
    <dgm:cxn modelId="{ECFC602D-6B2D-4A34-918E-E5FBDB3B2D4E}" type="presParOf" srcId="{5FF02395-8259-4AF9-8FF8-8C477FD2DBB4}" destId="{54E8A810-D3FF-4DB1-AAE0-399A1E8CF831}" srcOrd="11" destOrd="0" presId="urn:microsoft.com/office/officeart/2005/8/layout/default"/>
    <dgm:cxn modelId="{3E951D18-D0CD-4A7D-B939-802005864764}" type="presParOf" srcId="{5FF02395-8259-4AF9-8FF8-8C477FD2DBB4}" destId="{2388B8F0-0363-489B-81C1-750DAFF591A5}" srcOrd="12" destOrd="0" presId="urn:microsoft.com/office/officeart/2005/8/layout/default"/>
    <dgm:cxn modelId="{9D1A11CE-1057-49E0-86B2-0183E6EEC9CB}" type="presParOf" srcId="{5FF02395-8259-4AF9-8FF8-8C477FD2DBB4}" destId="{204A5807-7015-48A2-A310-49D55C3B8AC4}" srcOrd="13" destOrd="0" presId="urn:microsoft.com/office/officeart/2005/8/layout/default"/>
    <dgm:cxn modelId="{A9A299AC-DCB8-4DC2-B3BC-727F0AEAD635}" type="presParOf" srcId="{5FF02395-8259-4AF9-8FF8-8C477FD2DBB4}" destId="{39FABB71-3060-4009-93E8-55A5BB465FAE}" srcOrd="14" destOrd="0" presId="urn:microsoft.com/office/officeart/2005/8/layout/default"/>
    <dgm:cxn modelId="{3EA836D0-4B6D-4848-8EC3-0278C683712F}" type="presParOf" srcId="{5FF02395-8259-4AF9-8FF8-8C477FD2DBB4}" destId="{C191F789-1955-4B9F-AAE0-B2BC579319BC}" srcOrd="15" destOrd="0" presId="urn:microsoft.com/office/officeart/2005/8/layout/default"/>
    <dgm:cxn modelId="{F49437C7-9FB6-4AFA-BFF9-2F8FC3A225A8}" type="presParOf" srcId="{5FF02395-8259-4AF9-8FF8-8C477FD2DBB4}" destId="{63F97B98-7484-4D46-8810-BD9DB978ABAB}" srcOrd="16" destOrd="0" presId="urn:microsoft.com/office/officeart/2005/8/layout/default"/>
    <dgm:cxn modelId="{11CA0609-5144-4F95-92CD-0B0739E8F7E8}" type="presParOf" srcId="{5FF02395-8259-4AF9-8FF8-8C477FD2DBB4}" destId="{23F2B2C4-8B46-40C5-ADD9-7791AA667CB9}" srcOrd="17" destOrd="0" presId="urn:microsoft.com/office/officeart/2005/8/layout/default"/>
    <dgm:cxn modelId="{5D97C250-BE17-48D0-A147-3E61359448EC}" type="presParOf" srcId="{5FF02395-8259-4AF9-8FF8-8C477FD2DBB4}" destId="{AB3196B9-7058-48A5-8859-5BBB822DA3AB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BE8DEE-1BA7-47CF-8052-16CF01D22D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8681360-5967-489E-A705-8A3FE057A31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u-HU" b="1"/>
            <a:t>Munkáltatói jogviszony igazolás</a:t>
          </a:r>
          <a:endParaRPr lang="hu-HU"/>
        </a:p>
      </dgm:t>
    </dgm:pt>
    <dgm:pt modelId="{8FC9575E-8450-4772-8DBA-27577BFA7C6A}" type="parTrans" cxnId="{30B36072-D4BD-4AE9-A2EE-F7CB9D04A719}">
      <dgm:prSet/>
      <dgm:spPr/>
      <dgm:t>
        <a:bodyPr/>
        <a:lstStyle/>
        <a:p>
          <a:endParaRPr lang="hu-HU"/>
        </a:p>
      </dgm:t>
    </dgm:pt>
    <dgm:pt modelId="{D5FF2FB6-063A-49D0-82FE-2674C3BCCF21}" type="sibTrans" cxnId="{30B36072-D4BD-4AE9-A2EE-F7CB9D04A719}">
      <dgm:prSet/>
      <dgm:spPr/>
      <dgm:t>
        <a:bodyPr/>
        <a:lstStyle/>
        <a:p>
          <a:endParaRPr lang="hu-HU"/>
        </a:p>
      </dgm:t>
    </dgm:pt>
    <dgm:pt modelId="{999F90C8-8A4A-499F-9AE3-BEAA18533A48}">
      <dgm:prSet/>
      <dgm:spPr/>
      <dgm:t>
        <a:bodyPr/>
        <a:lstStyle/>
        <a:p>
          <a:pPr algn="ctr"/>
          <a:r>
            <a:rPr lang="hu-HU" b="1" dirty="0"/>
            <a:t>Publikációs lista</a:t>
          </a:r>
          <a:endParaRPr lang="hu-HU" dirty="0"/>
        </a:p>
      </dgm:t>
    </dgm:pt>
    <dgm:pt modelId="{44C40520-7627-4717-AB8B-B71ADA7F1948}" type="parTrans" cxnId="{B4A3CF0C-38D3-4BF6-885D-6BBF241C752C}">
      <dgm:prSet/>
      <dgm:spPr/>
      <dgm:t>
        <a:bodyPr/>
        <a:lstStyle/>
        <a:p>
          <a:endParaRPr lang="hu-HU"/>
        </a:p>
      </dgm:t>
    </dgm:pt>
    <dgm:pt modelId="{95B68999-BB27-40BC-96DB-18E8AFFA12A4}" type="sibTrans" cxnId="{B4A3CF0C-38D3-4BF6-885D-6BBF241C752C}">
      <dgm:prSet/>
      <dgm:spPr/>
      <dgm:t>
        <a:bodyPr/>
        <a:lstStyle/>
        <a:p>
          <a:endParaRPr lang="hu-HU"/>
        </a:p>
      </dgm:t>
    </dgm:pt>
    <dgm:pt modelId="{5D87FC66-AEBB-4225-9AC5-6CA0B4A31E5C}">
      <dgm:prSet/>
      <dgm:spPr/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hu-HU" dirty="0"/>
            <a:t>Karbantartott MTMT esetén: </a:t>
          </a:r>
          <a:r>
            <a:rPr lang="hu-HU" b="1" dirty="0"/>
            <a:t>MTMT azonosító</a:t>
          </a:r>
          <a:r>
            <a:rPr lang="hu-HU" dirty="0"/>
            <a:t> elegendő</a:t>
          </a:r>
        </a:p>
      </dgm:t>
    </dgm:pt>
    <dgm:pt modelId="{7C0B0BC7-26C8-4828-85C6-4DB05211F09D}" type="parTrans" cxnId="{BDEE26A7-9535-425C-A000-61E8CB6A4EF8}">
      <dgm:prSet/>
      <dgm:spPr/>
      <dgm:t>
        <a:bodyPr/>
        <a:lstStyle/>
        <a:p>
          <a:endParaRPr lang="hu-HU"/>
        </a:p>
      </dgm:t>
    </dgm:pt>
    <dgm:pt modelId="{5BB55D18-890B-44EC-BF6B-83F43D46876E}" type="sibTrans" cxnId="{BDEE26A7-9535-425C-A000-61E8CB6A4EF8}">
      <dgm:prSet/>
      <dgm:spPr/>
      <dgm:t>
        <a:bodyPr/>
        <a:lstStyle/>
        <a:p>
          <a:endParaRPr lang="hu-HU"/>
        </a:p>
      </dgm:t>
    </dgm:pt>
    <dgm:pt modelId="{4BF76567-66F4-4853-8C3A-6E673058B6B5}">
      <dgm:prSet/>
      <dgm:spPr/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hu-HU" dirty="0"/>
            <a:t>Egyéb esetben: feltöltött lista vagy MTMT hivatkozás</a:t>
          </a:r>
        </a:p>
      </dgm:t>
    </dgm:pt>
    <dgm:pt modelId="{FE25E807-88DC-4409-90C6-C41AA14D8A24}" type="parTrans" cxnId="{6DA041B7-856A-4527-993B-D8E8BBC80368}">
      <dgm:prSet/>
      <dgm:spPr/>
      <dgm:t>
        <a:bodyPr/>
        <a:lstStyle/>
        <a:p>
          <a:endParaRPr lang="hu-HU"/>
        </a:p>
      </dgm:t>
    </dgm:pt>
    <dgm:pt modelId="{3D6B8C3B-4A43-4A48-A49D-D879123C2249}" type="sibTrans" cxnId="{6DA041B7-856A-4527-993B-D8E8BBC80368}">
      <dgm:prSet/>
      <dgm:spPr/>
      <dgm:t>
        <a:bodyPr/>
        <a:lstStyle/>
        <a:p>
          <a:endParaRPr lang="hu-HU"/>
        </a:p>
      </dgm:t>
    </dgm:pt>
    <dgm:pt modelId="{5DC8B5DA-1F26-4B5F-B699-2911F1FE3978}">
      <dgm:prSet/>
      <dgm:spPr/>
      <dgm:t>
        <a:bodyPr/>
        <a:lstStyle/>
        <a:p>
          <a:r>
            <a:rPr lang="hu-HU" b="1"/>
            <a:t>Konferenciarészvétel, kiállítás igazolása</a:t>
          </a:r>
          <a:endParaRPr lang="hu-HU"/>
        </a:p>
      </dgm:t>
    </dgm:pt>
    <dgm:pt modelId="{10F3C91A-165C-4D68-A3B0-90618B10835C}" type="parTrans" cxnId="{E0E9D371-BF74-4B1D-9546-194C3BB50526}">
      <dgm:prSet/>
      <dgm:spPr/>
      <dgm:t>
        <a:bodyPr/>
        <a:lstStyle/>
        <a:p>
          <a:endParaRPr lang="hu-HU"/>
        </a:p>
      </dgm:t>
    </dgm:pt>
    <dgm:pt modelId="{CB907450-200A-4DBB-BF74-348F64F8830B}" type="sibTrans" cxnId="{E0E9D371-BF74-4B1D-9546-194C3BB50526}">
      <dgm:prSet/>
      <dgm:spPr/>
      <dgm:t>
        <a:bodyPr/>
        <a:lstStyle/>
        <a:p>
          <a:endParaRPr lang="hu-HU"/>
        </a:p>
      </dgm:t>
    </dgm:pt>
    <dgm:pt modelId="{E0811E1D-4889-457E-8D63-97F9D236CF79}">
      <dgm:prSet/>
      <dgm:spPr/>
      <dgm:t>
        <a:bodyPr/>
        <a:lstStyle/>
        <a:p>
          <a:r>
            <a:rPr lang="hu-HU" b="1"/>
            <a:t>További tudományos teljesítmény dokumentációja</a:t>
          </a:r>
          <a:endParaRPr lang="hu-HU"/>
        </a:p>
      </dgm:t>
    </dgm:pt>
    <dgm:pt modelId="{28199A45-D425-41FB-916B-C66D752EBCE0}" type="parTrans" cxnId="{A5310F3C-980A-4D50-BE99-41AC64A17AC7}">
      <dgm:prSet/>
      <dgm:spPr/>
      <dgm:t>
        <a:bodyPr/>
        <a:lstStyle/>
        <a:p>
          <a:endParaRPr lang="hu-HU"/>
        </a:p>
      </dgm:t>
    </dgm:pt>
    <dgm:pt modelId="{B823E795-5ECF-40AE-B445-88DD1F2C0D1A}" type="sibTrans" cxnId="{A5310F3C-980A-4D50-BE99-41AC64A17AC7}">
      <dgm:prSet/>
      <dgm:spPr/>
      <dgm:t>
        <a:bodyPr/>
        <a:lstStyle/>
        <a:p>
          <a:endParaRPr lang="hu-HU"/>
        </a:p>
      </dgm:t>
    </dgm:pt>
    <dgm:pt modelId="{A3D87D1A-0D87-4DE4-8348-C01C4BD5139A}">
      <dgm:prSet/>
      <dgm:spPr/>
      <dgm:t>
        <a:bodyPr/>
        <a:lstStyle/>
        <a:p>
          <a:r>
            <a:rPr lang="hu-HU" b="1" dirty="0"/>
            <a:t>Szakmai-közösségi tevékenység</a:t>
          </a:r>
          <a:r>
            <a:rPr lang="hu-HU" dirty="0"/>
            <a:t>, kutatásokban, terepmunkában részvétel igazolása</a:t>
          </a:r>
        </a:p>
      </dgm:t>
    </dgm:pt>
    <dgm:pt modelId="{16879558-C641-4208-98E4-6881EA7DDB46}" type="parTrans" cxnId="{3483111E-E581-4FC8-8D7E-D246DDDB324B}">
      <dgm:prSet/>
      <dgm:spPr/>
      <dgm:t>
        <a:bodyPr/>
        <a:lstStyle/>
        <a:p>
          <a:endParaRPr lang="hu-HU"/>
        </a:p>
      </dgm:t>
    </dgm:pt>
    <dgm:pt modelId="{61C0AA82-E7BF-4FC4-ADF0-9BDE6CE46019}" type="sibTrans" cxnId="{3483111E-E581-4FC8-8D7E-D246DDDB324B}">
      <dgm:prSet/>
      <dgm:spPr/>
      <dgm:t>
        <a:bodyPr/>
        <a:lstStyle/>
        <a:p>
          <a:endParaRPr lang="hu-HU"/>
        </a:p>
      </dgm:t>
    </dgm:pt>
    <dgm:pt modelId="{1AAB09A7-FC1B-4D45-8548-3047E03E7844}">
      <dgm:prSet/>
      <dgm:spPr/>
      <dgm:t>
        <a:bodyPr/>
        <a:lstStyle/>
        <a:p>
          <a:r>
            <a:rPr lang="hu-HU" b="1" dirty="0"/>
            <a:t>Tudományos ismeretterjesztő / népszerűsítő tevékenység dokumentációja</a:t>
          </a:r>
          <a:endParaRPr lang="hu-HU" dirty="0"/>
        </a:p>
      </dgm:t>
    </dgm:pt>
    <dgm:pt modelId="{E9F0A83C-DBAF-4803-AEC4-AE08B92DB655}" type="parTrans" cxnId="{AE707DA8-C727-4CE2-83D3-E117761F7D67}">
      <dgm:prSet/>
      <dgm:spPr/>
      <dgm:t>
        <a:bodyPr/>
        <a:lstStyle/>
        <a:p>
          <a:endParaRPr lang="hu-HU"/>
        </a:p>
      </dgm:t>
    </dgm:pt>
    <dgm:pt modelId="{F785E341-C238-4F76-9108-3C7D1AF76264}" type="sibTrans" cxnId="{AE707DA8-C727-4CE2-83D3-E117761F7D67}">
      <dgm:prSet/>
      <dgm:spPr/>
      <dgm:t>
        <a:bodyPr/>
        <a:lstStyle/>
        <a:p>
          <a:endParaRPr lang="hu-HU"/>
        </a:p>
      </dgm:t>
    </dgm:pt>
    <dgm:pt modelId="{498F5391-0628-4306-A1D0-DB75C7A98E2D}">
      <dgm:prSet/>
      <dgm:spPr/>
      <dgm:t>
        <a:bodyPr/>
        <a:lstStyle/>
        <a:p>
          <a:r>
            <a:rPr lang="hu-HU" b="1" dirty="0"/>
            <a:t>Egyéb szakmai és iparjogvédelmi tevékenységet bemutató dokumentumok</a:t>
          </a:r>
          <a:endParaRPr lang="hu-HU" dirty="0"/>
        </a:p>
      </dgm:t>
    </dgm:pt>
    <dgm:pt modelId="{8EFBD345-1FDC-4574-921D-2D60EC92220F}" type="parTrans" cxnId="{C261FE6A-433C-469A-A217-DBE25D6AA133}">
      <dgm:prSet/>
      <dgm:spPr/>
      <dgm:t>
        <a:bodyPr/>
        <a:lstStyle/>
        <a:p>
          <a:endParaRPr lang="hu-HU"/>
        </a:p>
      </dgm:t>
    </dgm:pt>
    <dgm:pt modelId="{0E67A199-375B-4B33-BBC7-BD839E760817}" type="sibTrans" cxnId="{C261FE6A-433C-469A-A217-DBE25D6AA133}">
      <dgm:prSet/>
      <dgm:spPr/>
      <dgm:t>
        <a:bodyPr/>
        <a:lstStyle/>
        <a:p>
          <a:endParaRPr lang="hu-HU"/>
        </a:p>
      </dgm:t>
    </dgm:pt>
    <dgm:pt modelId="{5FF02395-8259-4AF9-8FF8-8C477FD2DBB4}" type="pres">
      <dgm:prSet presAssocID="{30BE8DEE-1BA7-47CF-8052-16CF01D22DFA}" presName="diagram" presStyleCnt="0">
        <dgm:presLayoutVars>
          <dgm:dir/>
          <dgm:resizeHandles val="exact"/>
        </dgm:presLayoutVars>
      </dgm:prSet>
      <dgm:spPr/>
    </dgm:pt>
    <dgm:pt modelId="{66D66B9C-1524-46FD-A2C3-60D6E2F844B9}" type="pres">
      <dgm:prSet presAssocID="{B8681360-5967-489E-A705-8A3FE057A314}" presName="node" presStyleLbl="node1" presStyleIdx="0" presStyleCnt="7">
        <dgm:presLayoutVars>
          <dgm:bulletEnabled val="1"/>
        </dgm:presLayoutVars>
      </dgm:prSet>
      <dgm:spPr/>
    </dgm:pt>
    <dgm:pt modelId="{D1794F08-8306-4B88-83CA-0BA6BDE674E3}" type="pres">
      <dgm:prSet presAssocID="{D5FF2FB6-063A-49D0-82FE-2674C3BCCF21}" presName="sibTrans" presStyleCnt="0"/>
      <dgm:spPr/>
    </dgm:pt>
    <dgm:pt modelId="{FC03F13F-2CD5-427E-AC7C-FB16C737D258}" type="pres">
      <dgm:prSet presAssocID="{999F90C8-8A4A-499F-9AE3-BEAA18533A48}" presName="node" presStyleLbl="node1" presStyleIdx="1" presStyleCnt="7">
        <dgm:presLayoutVars>
          <dgm:bulletEnabled val="1"/>
        </dgm:presLayoutVars>
      </dgm:prSet>
      <dgm:spPr/>
    </dgm:pt>
    <dgm:pt modelId="{0ADFDB69-8E4D-40D1-8B61-B5C03AADF0D6}" type="pres">
      <dgm:prSet presAssocID="{95B68999-BB27-40BC-96DB-18E8AFFA12A4}" presName="sibTrans" presStyleCnt="0"/>
      <dgm:spPr/>
    </dgm:pt>
    <dgm:pt modelId="{9157B0FC-53A9-49BD-91B9-59008CB04B77}" type="pres">
      <dgm:prSet presAssocID="{5DC8B5DA-1F26-4B5F-B699-2911F1FE3978}" presName="node" presStyleLbl="node1" presStyleIdx="2" presStyleCnt="7">
        <dgm:presLayoutVars>
          <dgm:bulletEnabled val="1"/>
        </dgm:presLayoutVars>
      </dgm:prSet>
      <dgm:spPr/>
    </dgm:pt>
    <dgm:pt modelId="{4BA502B2-7C6A-4455-AF0A-97E59DFE3994}" type="pres">
      <dgm:prSet presAssocID="{CB907450-200A-4DBB-BF74-348F64F8830B}" presName="sibTrans" presStyleCnt="0"/>
      <dgm:spPr/>
    </dgm:pt>
    <dgm:pt modelId="{36E22819-6F82-4FB8-A1B1-26F5211C60BE}" type="pres">
      <dgm:prSet presAssocID="{E0811E1D-4889-457E-8D63-97F9D236CF79}" presName="node" presStyleLbl="node1" presStyleIdx="3" presStyleCnt="7">
        <dgm:presLayoutVars>
          <dgm:bulletEnabled val="1"/>
        </dgm:presLayoutVars>
      </dgm:prSet>
      <dgm:spPr/>
    </dgm:pt>
    <dgm:pt modelId="{D8B714A1-83C1-4EBA-855D-8F06E94FF7F3}" type="pres">
      <dgm:prSet presAssocID="{B823E795-5ECF-40AE-B445-88DD1F2C0D1A}" presName="sibTrans" presStyleCnt="0"/>
      <dgm:spPr/>
    </dgm:pt>
    <dgm:pt modelId="{0A4A339F-4C8E-4DA1-817C-3A0403520F91}" type="pres">
      <dgm:prSet presAssocID="{A3D87D1A-0D87-4DE4-8348-C01C4BD5139A}" presName="node" presStyleLbl="node1" presStyleIdx="4" presStyleCnt="7">
        <dgm:presLayoutVars>
          <dgm:bulletEnabled val="1"/>
        </dgm:presLayoutVars>
      </dgm:prSet>
      <dgm:spPr/>
    </dgm:pt>
    <dgm:pt modelId="{2B01E62F-F2DB-45CC-8EDC-E8465C06B901}" type="pres">
      <dgm:prSet presAssocID="{61C0AA82-E7BF-4FC4-ADF0-9BDE6CE46019}" presName="sibTrans" presStyleCnt="0"/>
      <dgm:spPr/>
    </dgm:pt>
    <dgm:pt modelId="{96E605FF-9EF4-4B46-97D0-9FBF6D981A09}" type="pres">
      <dgm:prSet presAssocID="{1AAB09A7-FC1B-4D45-8548-3047E03E7844}" presName="node" presStyleLbl="node1" presStyleIdx="5" presStyleCnt="7">
        <dgm:presLayoutVars>
          <dgm:bulletEnabled val="1"/>
        </dgm:presLayoutVars>
      </dgm:prSet>
      <dgm:spPr/>
    </dgm:pt>
    <dgm:pt modelId="{B0A9BB42-FA82-4A37-BE47-C0A634C9208B}" type="pres">
      <dgm:prSet presAssocID="{F785E341-C238-4F76-9108-3C7D1AF76264}" presName="sibTrans" presStyleCnt="0"/>
      <dgm:spPr/>
    </dgm:pt>
    <dgm:pt modelId="{9F084ACE-3BA7-4362-9087-E8DEC41DA4A2}" type="pres">
      <dgm:prSet presAssocID="{498F5391-0628-4306-A1D0-DB75C7A98E2D}" presName="node" presStyleLbl="node1" presStyleIdx="6" presStyleCnt="7">
        <dgm:presLayoutVars>
          <dgm:bulletEnabled val="1"/>
        </dgm:presLayoutVars>
      </dgm:prSet>
      <dgm:spPr/>
    </dgm:pt>
  </dgm:ptLst>
  <dgm:cxnLst>
    <dgm:cxn modelId="{86218803-1DED-4CD2-A34D-43CC5E3EE6FF}" type="presOf" srcId="{E0811E1D-4889-457E-8D63-97F9D236CF79}" destId="{36E22819-6F82-4FB8-A1B1-26F5211C60BE}" srcOrd="0" destOrd="0" presId="urn:microsoft.com/office/officeart/2005/8/layout/default"/>
    <dgm:cxn modelId="{B4A3CF0C-38D3-4BF6-885D-6BBF241C752C}" srcId="{30BE8DEE-1BA7-47CF-8052-16CF01D22DFA}" destId="{999F90C8-8A4A-499F-9AE3-BEAA18533A48}" srcOrd="1" destOrd="0" parTransId="{44C40520-7627-4717-AB8B-B71ADA7F1948}" sibTransId="{95B68999-BB27-40BC-96DB-18E8AFFA12A4}"/>
    <dgm:cxn modelId="{3483111E-E581-4FC8-8D7E-D246DDDB324B}" srcId="{30BE8DEE-1BA7-47CF-8052-16CF01D22DFA}" destId="{A3D87D1A-0D87-4DE4-8348-C01C4BD5139A}" srcOrd="4" destOrd="0" parTransId="{16879558-C641-4208-98E4-6881EA7DDB46}" sibTransId="{61C0AA82-E7BF-4FC4-ADF0-9BDE6CE46019}"/>
    <dgm:cxn modelId="{1318C727-839F-43B4-8574-282FBE9EFF8E}" type="presOf" srcId="{999F90C8-8A4A-499F-9AE3-BEAA18533A48}" destId="{FC03F13F-2CD5-427E-AC7C-FB16C737D258}" srcOrd="0" destOrd="0" presId="urn:microsoft.com/office/officeart/2005/8/layout/default"/>
    <dgm:cxn modelId="{7BD7333B-9977-40C7-A1CD-C1CB43905016}" type="presOf" srcId="{498F5391-0628-4306-A1D0-DB75C7A98E2D}" destId="{9F084ACE-3BA7-4362-9087-E8DEC41DA4A2}" srcOrd="0" destOrd="0" presId="urn:microsoft.com/office/officeart/2005/8/layout/default"/>
    <dgm:cxn modelId="{A5310F3C-980A-4D50-BE99-41AC64A17AC7}" srcId="{30BE8DEE-1BA7-47CF-8052-16CF01D22DFA}" destId="{E0811E1D-4889-457E-8D63-97F9D236CF79}" srcOrd="3" destOrd="0" parTransId="{28199A45-D425-41FB-916B-C66D752EBCE0}" sibTransId="{B823E795-5ECF-40AE-B445-88DD1F2C0D1A}"/>
    <dgm:cxn modelId="{31C7DA64-1B41-4E4F-B6DD-F936DFF03C97}" type="presOf" srcId="{1AAB09A7-FC1B-4D45-8548-3047E03E7844}" destId="{96E605FF-9EF4-4B46-97D0-9FBF6D981A09}" srcOrd="0" destOrd="0" presId="urn:microsoft.com/office/officeart/2005/8/layout/default"/>
    <dgm:cxn modelId="{C261FE6A-433C-469A-A217-DBE25D6AA133}" srcId="{30BE8DEE-1BA7-47CF-8052-16CF01D22DFA}" destId="{498F5391-0628-4306-A1D0-DB75C7A98E2D}" srcOrd="6" destOrd="0" parTransId="{8EFBD345-1FDC-4574-921D-2D60EC92220F}" sibTransId="{0E67A199-375B-4B33-BBC7-BD839E760817}"/>
    <dgm:cxn modelId="{46CFDC4E-EFCE-4629-9529-1E1BCD66A90C}" type="presOf" srcId="{B8681360-5967-489E-A705-8A3FE057A314}" destId="{66D66B9C-1524-46FD-A2C3-60D6E2F844B9}" srcOrd="0" destOrd="0" presId="urn:microsoft.com/office/officeart/2005/8/layout/default"/>
    <dgm:cxn modelId="{3A425571-7736-4527-8F65-F7139E850F4B}" type="presOf" srcId="{A3D87D1A-0D87-4DE4-8348-C01C4BD5139A}" destId="{0A4A339F-4C8E-4DA1-817C-3A0403520F91}" srcOrd="0" destOrd="0" presId="urn:microsoft.com/office/officeart/2005/8/layout/default"/>
    <dgm:cxn modelId="{E0E9D371-BF74-4B1D-9546-194C3BB50526}" srcId="{30BE8DEE-1BA7-47CF-8052-16CF01D22DFA}" destId="{5DC8B5DA-1F26-4B5F-B699-2911F1FE3978}" srcOrd="2" destOrd="0" parTransId="{10F3C91A-165C-4D68-A3B0-90618B10835C}" sibTransId="{CB907450-200A-4DBB-BF74-348F64F8830B}"/>
    <dgm:cxn modelId="{30B36072-D4BD-4AE9-A2EE-F7CB9D04A719}" srcId="{30BE8DEE-1BA7-47CF-8052-16CF01D22DFA}" destId="{B8681360-5967-489E-A705-8A3FE057A314}" srcOrd="0" destOrd="0" parTransId="{8FC9575E-8450-4772-8DBA-27577BFA7C6A}" sibTransId="{D5FF2FB6-063A-49D0-82FE-2674C3BCCF21}"/>
    <dgm:cxn modelId="{63E15D58-AC03-44B9-94F4-27915414130F}" type="presOf" srcId="{4BF76567-66F4-4853-8C3A-6E673058B6B5}" destId="{FC03F13F-2CD5-427E-AC7C-FB16C737D258}" srcOrd="0" destOrd="2" presId="urn:microsoft.com/office/officeart/2005/8/layout/default"/>
    <dgm:cxn modelId="{BDEE26A7-9535-425C-A000-61E8CB6A4EF8}" srcId="{999F90C8-8A4A-499F-9AE3-BEAA18533A48}" destId="{5D87FC66-AEBB-4225-9AC5-6CA0B4A31E5C}" srcOrd="0" destOrd="0" parTransId="{7C0B0BC7-26C8-4828-85C6-4DB05211F09D}" sibTransId="{5BB55D18-890B-44EC-BF6B-83F43D46876E}"/>
    <dgm:cxn modelId="{AE707DA8-C727-4CE2-83D3-E117761F7D67}" srcId="{30BE8DEE-1BA7-47CF-8052-16CF01D22DFA}" destId="{1AAB09A7-FC1B-4D45-8548-3047E03E7844}" srcOrd="5" destOrd="0" parTransId="{E9F0A83C-DBAF-4803-AEC4-AE08B92DB655}" sibTransId="{F785E341-C238-4F76-9108-3C7D1AF76264}"/>
    <dgm:cxn modelId="{6DA041B7-856A-4527-993B-D8E8BBC80368}" srcId="{999F90C8-8A4A-499F-9AE3-BEAA18533A48}" destId="{4BF76567-66F4-4853-8C3A-6E673058B6B5}" srcOrd="1" destOrd="0" parTransId="{FE25E807-88DC-4409-90C6-C41AA14D8A24}" sibTransId="{3D6B8C3B-4A43-4A48-A49D-D879123C2249}"/>
    <dgm:cxn modelId="{67A60CC6-5BBC-44F5-918D-647A24E9FF5E}" type="presOf" srcId="{5DC8B5DA-1F26-4B5F-B699-2911F1FE3978}" destId="{9157B0FC-53A9-49BD-91B9-59008CB04B77}" srcOrd="0" destOrd="0" presId="urn:microsoft.com/office/officeart/2005/8/layout/default"/>
    <dgm:cxn modelId="{A64FEACE-D718-4655-91AC-30328FC05660}" type="presOf" srcId="{30BE8DEE-1BA7-47CF-8052-16CF01D22DFA}" destId="{5FF02395-8259-4AF9-8FF8-8C477FD2DBB4}" srcOrd="0" destOrd="0" presId="urn:microsoft.com/office/officeart/2005/8/layout/default"/>
    <dgm:cxn modelId="{AD96C8F7-B4F3-4BE5-98B4-86F7706CA4FE}" type="presOf" srcId="{5D87FC66-AEBB-4225-9AC5-6CA0B4A31E5C}" destId="{FC03F13F-2CD5-427E-AC7C-FB16C737D258}" srcOrd="0" destOrd="1" presId="urn:microsoft.com/office/officeart/2005/8/layout/default"/>
    <dgm:cxn modelId="{F0EF3200-0D44-4ED8-98F7-E33D109C6504}" type="presParOf" srcId="{5FF02395-8259-4AF9-8FF8-8C477FD2DBB4}" destId="{66D66B9C-1524-46FD-A2C3-60D6E2F844B9}" srcOrd="0" destOrd="0" presId="urn:microsoft.com/office/officeart/2005/8/layout/default"/>
    <dgm:cxn modelId="{64181F8D-3915-416F-8AB7-4157B9167CB1}" type="presParOf" srcId="{5FF02395-8259-4AF9-8FF8-8C477FD2DBB4}" destId="{D1794F08-8306-4B88-83CA-0BA6BDE674E3}" srcOrd="1" destOrd="0" presId="urn:microsoft.com/office/officeart/2005/8/layout/default"/>
    <dgm:cxn modelId="{F237859A-0935-454D-98D8-6F54FEBD5930}" type="presParOf" srcId="{5FF02395-8259-4AF9-8FF8-8C477FD2DBB4}" destId="{FC03F13F-2CD5-427E-AC7C-FB16C737D258}" srcOrd="2" destOrd="0" presId="urn:microsoft.com/office/officeart/2005/8/layout/default"/>
    <dgm:cxn modelId="{54BA400C-A725-4663-BFD7-EB3C9F9E4D22}" type="presParOf" srcId="{5FF02395-8259-4AF9-8FF8-8C477FD2DBB4}" destId="{0ADFDB69-8E4D-40D1-8B61-B5C03AADF0D6}" srcOrd="3" destOrd="0" presId="urn:microsoft.com/office/officeart/2005/8/layout/default"/>
    <dgm:cxn modelId="{EE4FBF72-00C9-4356-AA59-350B13D29514}" type="presParOf" srcId="{5FF02395-8259-4AF9-8FF8-8C477FD2DBB4}" destId="{9157B0FC-53A9-49BD-91B9-59008CB04B77}" srcOrd="4" destOrd="0" presId="urn:microsoft.com/office/officeart/2005/8/layout/default"/>
    <dgm:cxn modelId="{FACBC9DD-60C1-4281-8AFA-4F35C6A88020}" type="presParOf" srcId="{5FF02395-8259-4AF9-8FF8-8C477FD2DBB4}" destId="{4BA502B2-7C6A-4455-AF0A-97E59DFE3994}" srcOrd="5" destOrd="0" presId="urn:microsoft.com/office/officeart/2005/8/layout/default"/>
    <dgm:cxn modelId="{76F5870F-0FB0-4C77-B6D2-D1EE1A8EFCCF}" type="presParOf" srcId="{5FF02395-8259-4AF9-8FF8-8C477FD2DBB4}" destId="{36E22819-6F82-4FB8-A1B1-26F5211C60BE}" srcOrd="6" destOrd="0" presId="urn:microsoft.com/office/officeart/2005/8/layout/default"/>
    <dgm:cxn modelId="{F5F627C9-49FD-4597-A757-406ACB77568C}" type="presParOf" srcId="{5FF02395-8259-4AF9-8FF8-8C477FD2DBB4}" destId="{D8B714A1-83C1-4EBA-855D-8F06E94FF7F3}" srcOrd="7" destOrd="0" presId="urn:microsoft.com/office/officeart/2005/8/layout/default"/>
    <dgm:cxn modelId="{5B7DEA1A-D0F6-4700-AB34-456FDE3CB36C}" type="presParOf" srcId="{5FF02395-8259-4AF9-8FF8-8C477FD2DBB4}" destId="{0A4A339F-4C8E-4DA1-817C-3A0403520F91}" srcOrd="8" destOrd="0" presId="urn:microsoft.com/office/officeart/2005/8/layout/default"/>
    <dgm:cxn modelId="{F22E9CF6-6410-46E3-92BC-00AAA27A46A5}" type="presParOf" srcId="{5FF02395-8259-4AF9-8FF8-8C477FD2DBB4}" destId="{2B01E62F-F2DB-45CC-8EDC-E8465C06B901}" srcOrd="9" destOrd="0" presId="urn:microsoft.com/office/officeart/2005/8/layout/default"/>
    <dgm:cxn modelId="{CB680C2B-9D3C-4704-966A-E86D40EB6023}" type="presParOf" srcId="{5FF02395-8259-4AF9-8FF8-8C477FD2DBB4}" destId="{96E605FF-9EF4-4B46-97D0-9FBF6D981A09}" srcOrd="10" destOrd="0" presId="urn:microsoft.com/office/officeart/2005/8/layout/default"/>
    <dgm:cxn modelId="{2B3B9CF3-F155-4BB4-9A64-9DF2CA33DE39}" type="presParOf" srcId="{5FF02395-8259-4AF9-8FF8-8C477FD2DBB4}" destId="{B0A9BB42-FA82-4A37-BE47-C0A634C9208B}" srcOrd="11" destOrd="0" presId="urn:microsoft.com/office/officeart/2005/8/layout/default"/>
    <dgm:cxn modelId="{BD961121-68DA-43F2-9996-DD8E829E0AE0}" type="presParOf" srcId="{5FF02395-8259-4AF9-8FF8-8C477FD2DBB4}" destId="{9F084ACE-3BA7-4362-9087-E8DEC41DA4A2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268244-FE26-43F6-951D-CF230A03349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59E5EC4-288A-4CB5-A1B5-17E32ACED42C}">
      <dgm:prSet custT="1"/>
      <dgm:spPr/>
      <dgm:t>
        <a:bodyPr/>
        <a:lstStyle/>
        <a:p>
          <a:r>
            <a:rPr lang="hu-HU" sz="1600" dirty="0"/>
            <a:t>A pályázó az Országos Tudományos Diákköri Tanács által adományozott Pro </a:t>
          </a:r>
          <a:r>
            <a:rPr lang="hu-HU" sz="1600" dirty="0" err="1"/>
            <a:t>Scientia</a:t>
          </a:r>
          <a:r>
            <a:rPr lang="hu-HU" sz="1600" dirty="0"/>
            <a:t>/</a:t>
          </a:r>
          <a:r>
            <a:rPr lang="hu-HU" sz="1600" dirty="0" err="1"/>
            <a:t>Arte</a:t>
          </a:r>
          <a:r>
            <a:rPr lang="hu-HU" sz="1600" dirty="0"/>
            <a:t> Aranyérem kitüntetésben részesült (</a:t>
          </a:r>
          <a:r>
            <a:rPr lang="hu-HU" sz="1600" dirty="0" err="1"/>
            <a:t>max</a:t>
          </a:r>
          <a:r>
            <a:rPr lang="hu-HU" sz="1600" dirty="0"/>
            <a:t>. 10 pont)</a:t>
          </a:r>
        </a:p>
      </dgm:t>
    </dgm:pt>
    <dgm:pt modelId="{B7E6A2BE-95FC-4824-8076-AF7B4A68B0C8}" type="parTrans" cxnId="{486B97B0-A20D-4255-8774-69EE453B2CEC}">
      <dgm:prSet/>
      <dgm:spPr/>
      <dgm:t>
        <a:bodyPr/>
        <a:lstStyle/>
        <a:p>
          <a:endParaRPr lang="hu-HU"/>
        </a:p>
      </dgm:t>
    </dgm:pt>
    <dgm:pt modelId="{EE35F2C1-7512-45A2-BB2B-F2EB1ABD83AE}" type="sibTrans" cxnId="{486B97B0-A20D-4255-8774-69EE453B2CEC}">
      <dgm:prSet/>
      <dgm:spPr/>
      <dgm:t>
        <a:bodyPr/>
        <a:lstStyle/>
        <a:p>
          <a:endParaRPr lang="hu-HU"/>
        </a:p>
      </dgm:t>
    </dgm:pt>
    <dgm:pt modelId="{549AACE2-4861-410E-A9DD-0854D44BA158}">
      <dgm:prSet custT="1"/>
      <dgm:spPr/>
      <dgm:t>
        <a:bodyPr/>
        <a:lstStyle/>
        <a:p>
          <a:r>
            <a:rPr lang="hu-HU" sz="1600" dirty="0"/>
            <a:t>A pályázó az Országos Tudományos Diákköri Konferencián (OTDK) elért I. helyezéssel rendelkezik (</a:t>
          </a:r>
          <a:r>
            <a:rPr lang="hu-HU" sz="1600" dirty="0" err="1"/>
            <a:t>max</a:t>
          </a:r>
          <a:r>
            <a:rPr lang="hu-HU" sz="1600" dirty="0"/>
            <a:t>. 10 pont)</a:t>
          </a:r>
        </a:p>
      </dgm:t>
    </dgm:pt>
    <dgm:pt modelId="{BB266A93-CFF2-4680-9FE0-E0A39470CA37}" type="parTrans" cxnId="{66476B12-6709-4321-A3E1-8063F531CBA9}">
      <dgm:prSet/>
      <dgm:spPr/>
      <dgm:t>
        <a:bodyPr/>
        <a:lstStyle/>
        <a:p>
          <a:endParaRPr lang="hu-HU"/>
        </a:p>
      </dgm:t>
    </dgm:pt>
    <dgm:pt modelId="{F1843DB0-21B3-4186-95D9-CD43E375895F}" type="sibTrans" cxnId="{66476B12-6709-4321-A3E1-8063F531CBA9}">
      <dgm:prSet/>
      <dgm:spPr/>
      <dgm:t>
        <a:bodyPr/>
        <a:lstStyle/>
        <a:p>
          <a:endParaRPr lang="hu-HU"/>
        </a:p>
      </dgm:t>
    </dgm:pt>
    <dgm:pt modelId="{352793FC-B225-48D5-96C4-D5BE91CE3D83}">
      <dgm:prSet custT="1"/>
      <dgm:spPr/>
      <dgm:t>
        <a:bodyPr/>
        <a:lstStyle/>
        <a:p>
          <a:r>
            <a:rPr lang="hu-HU" sz="1600" dirty="0"/>
            <a:t>A pályázó az Országos Tudományos Diákköri Konferencián (OTDK) elért II. helyezéssel rendelkezik (</a:t>
          </a:r>
          <a:r>
            <a:rPr lang="hu-HU" sz="1600" dirty="0" err="1"/>
            <a:t>max</a:t>
          </a:r>
          <a:r>
            <a:rPr lang="hu-HU" sz="1600" dirty="0"/>
            <a:t>. 5 pont)</a:t>
          </a:r>
        </a:p>
      </dgm:t>
    </dgm:pt>
    <dgm:pt modelId="{E99F7B35-C74E-4C69-9ADA-6D301BF1CAF3}" type="parTrans" cxnId="{D99A968C-4806-4842-B9DF-1B5B5F7BFFEE}">
      <dgm:prSet/>
      <dgm:spPr/>
      <dgm:t>
        <a:bodyPr/>
        <a:lstStyle/>
        <a:p>
          <a:endParaRPr lang="hu-HU"/>
        </a:p>
      </dgm:t>
    </dgm:pt>
    <dgm:pt modelId="{83767369-CA93-41FD-BA21-AE357044E4BD}" type="sibTrans" cxnId="{D99A968C-4806-4842-B9DF-1B5B5F7BFFEE}">
      <dgm:prSet/>
      <dgm:spPr/>
      <dgm:t>
        <a:bodyPr/>
        <a:lstStyle/>
        <a:p>
          <a:endParaRPr lang="hu-HU"/>
        </a:p>
      </dgm:t>
    </dgm:pt>
    <dgm:pt modelId="{75009B64-1EE2-41E1-940D-8DE8B08D5371}">
      <dgm:prSet custT="1"/>
      <dgm:spPr/>
      <dgm:t>
        <a:bodyPr/>
        <a:lstStyle/>
        <a:p>
          <a:r>
            <a:rPr lang="hu-HU" sz="1600" dirty="0"/>
            <a:t>A pályázó az Országos Tudományos Diákköri Konferencián (OTDK) elért III. vagy helyi TDK konferencia I. helyezéssel rendelkezik (</a:t>
          </a:r>
          <a:r>
            <a:rPr lang="hu-HU" sz="1600" dirty="0" err="1"/>
            <a:t>max</a:t>
          </a:r>
          <a:r>
            <a:rPr lang="hu-HU" sz="1600" dirty="0"/>
            <a:t>. 2 pont)</a:t>
          </a:r>
        </a:p>
      </dgm:t>
    </dgm:pt>
    <dgm:pt modelId="{11C623CE-6406-4CA4-8FF6-4CF5ADA0186A}" type="parTrans" cxnId="{9DEF9AE4-C7A9-4AD6-B654-8A71171E568A}">
      <dgm:prSet/>
      <dgm:spPr/>
      <dgm:t>
        <a:bodyPr/>
        <a:lstStyle/>
        <a:p>
          <a:endParaRPr lang="hu-HU"/>
        </a:p>
      </dgm:t>
    </dgm:pt>
    <dgm:pt modelId="{C1D8E43F-B976-44B1-A953-22A1EAEAE300}" type="sibTrans" cxnId="{9DEF9AE4-C7A9-4AD6-B654-8A71171E568A}">
      <dgm:prSet/>
      <dgm:spPr/>
      <dgm:t>
        <a:bodyPr/>
        <a:lstStyle/>
        <a:p>
          <a:endParaRPr lang="hu-HU"/>
        </a:p>
      </dgm:t>
    </dgm:pt>
    <dgm:pt modelId="{B4EDF8B6-DC29-47E8-8329-EBD53BC1B03C}">
      <dgm:prSet custT="1"/>
      <dgm:spPr/>
      <dgm:t>
        <a:bodyPr/>
        <a:lstStyle/>
        <a:p>
          <a:r>
            <a:rPr lang="hu-HU" sz="1600" dirty="0"/>
            <a:t>Nemzetközi versenyeredmény (</a:t>
          </a:r>
          <a:r>
            <a:rPr lang="hu-HU" sz="1600" dirty="0" err="1"/>
            <a:t>max</a:t>
          </a:r>
          <a:r>
            <a:rPr lang="hu-HU" sz="1600" dirty="0"/>
            <a:t> 10 pont)</a:t>
          </a:r>
        </a:p>
      </dgm:t>
    </dgm:pt>
    <dgm:pt modelId="{46C08418-F526-4D45-A808-D46266841787}" type="parTrans" cxnId="{345E8502-5ECA-4E9D-81DB-6C4F280EB34D}">
      <dgm:prSet/>
      <dgm:spPr/>
      <dgm:t>
        <a:bodyPr/>
        <a:lstStyle/>
        <a:p>
          <a:endParaRPr lang="hu-HU"/>
        </a:p>
      </dgm:t>
    </dgm:pt>
    <dgm:pt modelId="{B2F01D0A-37BD-4122-A0DE-1E238F699037}" type="sibTrans" cxnId="{345E8502-5ECA-4E9D-81DB-6C4F280EB34D}">
      <dgm:prSet/>
      <dgm:spPr/>
      <dgm:t>
        <a:bodyPr/>
        <a:lstStyle/>
        <a:p>
          <a:endParaRPr lang="hu-HU"/>
        </a:p>
      </dgm:t>
    </dgm:pt>
    <dgm:pt modelId="{0F1F8DB9-E04E-41CD-97E1-86583F6E7615}" type="pres">
      <dgm:prSet presAssocID="{71268244-FE26-43F6-951D-CF230A033497}" presName="diagram" presStyleCnt="0">
        <dgm:presLayoutVars>
          <dgm:dir/>
          <dgm:resizeHandles val="exact"/>
        </dgm:presLayoutVars>
      </dgm:prSet>
      <dgm:spPr/>
    </dgm:pt>
    <dgm:pt modelId="{3508C1F3-F2B6-45BC-973E-B574083A7965}" type="pres">
      <dgm:prSet presAssocID="{159E5EC4-288A-4CB5-A1B5-17E32ACED42C}" presName="node" presStyleLbl="node1" presStyleIdx="0" presStyleCnt="5">
        <dgm:presLayoutVars>
          <dgm:bulletEnabled val="1"/>
        </dgm:presLayoutVars>
      </dgm:prSet>
      <dgm:spPr/>
    </dgm:pt>
    <dgm:pt modelId="{1B175123-F65C-4311-983B-E0B1C40C13C9}" type="pres">
      <dgm:prSet presAssocID="{EE35F2C1-7512-45A2-BB2B-F2EB1ABD83AE}" presName="sibTrans" presStyleCnt="0"/>
      <dgm:spPr/>
    </dgm:pt>
    <dgm:pt modelId="{FF15C795-75A0-4F54-A2EA-E1C55E643870}" type="pres">
      <dgm:prSet presAssocID="{549AACE2-4861-410E-A9DD-0854D44BA158}" presName="node" presStyleLbl="node1" presStyleIdx="1" presStyleCnt="5">
        <dgm:presLayoutVars>
          <dgm:bulletEnabled val="1"/>
        </dgm:presLayoutVars>
      </dgm:prSet>
      <dgm:spPr/>
    </dgm:pt>
    <dgm:pt modelId="{1E8A8A56-9E15-4F4B-A5D2-6F00A37884B8}" type="pres">
      <dgm:prSet presAssocID="{F1843DB0-21B3-4186-95D9-CD43E375895F}" presName="sibTrans" presStyleCnt="0"/>
      <dgm:spPr/>
    </dgm:pt>
    <dgm:pt modelId="{F5876E6D-3293-4869-9DE7-E9B9B5604584}" type="pres">
      <dgm:prSet presAssocID="{352793FC-B225-48D5-96C4-D5BE91CE3D83}" presName="node" presStyleLbl="node1" presStyleIdx="2" presStyleCnt="5">
        <dgm:presLayoutVars>
          <dgm:bulletEnabled val="1"/>
        </dgm:presLayoutVars>
      </dgm:prSet>
      <dgm:spPr/>
    </dgm:pt>
    <dgm:pt modelId="{B381E75A-3720-44E4-BBBE-180C07F1E93F}" type="pres">
      <dgm:prSet presAssocID="{83767369-CA93-41FD-BA21-AE357044E4BD}" presName="sibTrans" presStyleCnt="0"/>
      <dgm:spPr/>
    </dgm:pt>
    <dgm:pt modelId="{C09B58A4-3887-4A3E-B6A6-626A1699C153}" type="pres">
      <dgm:prSet presAssocID="{75009B64-1EE2-41E1-940D-8DE8B08D5371}" presName="node" presStyleLbl="node1" presStyleIdx="3" presStyleCnt="5">
        <dgm:presLayoutVars>
          <dgm:bulletEnabled val="1"/>
        </dgm:presLayoutVars>
      </dgm:prSet>
      <dgm:spPr/>
    </dgm:pt>
    <dgm:pt modelId="{20E8054E-A09D-4468-8C18-F4AB0B80E7A8}" type="pres">
      <dgm:prSet presAssocID="{C1D8E43F-B976-44B1-A953-22A1EAEAE300}" presName="sibTrans" presStyleCnt="0"/>
      <dgm:spPr/>
    </dgm:pt>
    <dgm:pt modelId="{CE3798DE-2C74-4AD7-90F3-783C5B490397}" type="pres">
      <dgm:prSet presAssocID="{B4EDF8B6-DC29-47E8-8329-EBD53BC1B03C}" presName="node" presStyleLbl="node1" presStyleIdx="4" presStyleCnt="5" custLinFactNeighborY="-7798">
        <dgm:presLayoutVars>
          <dgm:bulletEnabled val="1"/>
        </dgm:presLayoutVars>
      </dgm:prSet>
      <dgm:spPr/>
    </dgm:pt>
  </dgm:ptLst>
  <dgm:cxnLst>
    <dgm:cxn modelId="{345E8502-5ECA-4E9D-81DB-6C4F280EB34D}" srcId="{71268244-FE26-43F6-951D-CF230A033497}" destId="{B4EDF8B6-DC29-47E8-8329-EBD53BC1B03C}" srcOrd="4" destOrd="0" parTransId="{46C08418-F526-4D45-A808-D46266841787}" sibTransId="{B2F01D0A-37BD-4122-A0DE-1E238F699037}"/>
    <dgm:cxn modelId="{66476B12-6709-4321-A3E1-8063F531CBA9}" srcId="{71268244-FE26-43F6-951D-CF230A033497}" destId="{549AACE2-4861-410E-A9DD-0854D44BA158}" srcOrd="1" destOrd="0" parTransId="{BB266A93-CFF2-4680-9FE0-E0A39470CA37}" sibTransId="{F1843DB0-21B3-4186-95D9-CD43E375895F}"/>
    <dgm:cxn modelId="{E9C6F92B-9333-44FB-8CE9-AC19987203F4}" type="presOf" srcId="{352793FC-B225-48D5-96C4-D5BE91CE3D83}" destId="{F5876E6D-3293-4869-9DE7-E9B9B5604584}" srcOrd="0" destOrd="0" presId="urn:microsoft.com/office/officeart/2005/8/layout/default"/>
    <dgm:cxn modelId="{B5F2892E-D281-4D34-8F4D-E2515C401EEA}" type="presOf" srcId="{159E5EC4-288A-4CB5-A1B5-17E32ACED42C}" destId="{3508C1F3-F2B6-45BC-973E-B574083A7965}" srcOrd="0" destOrd="0" presId="urn:microsoft.com/office/officeart/2005/8/layout/default"/>
    <dgm:cxn modelId="{B6F1BE3A-90B2-4296-BC7B-873D07ED305C}" type="presOf" srcId="{B4EDF8B6-DC29-47E8-8329-EBD53BC1B03C}" destId="{CE3798DE-2C74-4AD7-90F3-783C5B490397}" srcOrd="0" destOrd="0" presId="urn:microsoft.com/office/officeart/2005/8/layout/default"/>
    <dgm:cxn modelId="{D99A968C-4806-4842-B9DF-1B5B5F7BFFEE}" srcId="{71268244-FE26-43F6-951D-CF230A033497}" destId="{352793FC-B225-48D5-96C4-D5BE91CE3D83}" srcOrd="2" destOrd="0" parTransId="{E99F7B35-C74E-4C69-9ADA-6D301BF1CAF3}" sibTransId="{83767369-CA93-41FD-BA21-AE357044E4BD}"/>
    <dgm:cxn modelId="{0508A9AA-2800-414C-824A-44C7B12D6283}" type="presOf" srcId="{75009B64-1EE2-41E1-940D-8DE8B08D5371}" destId="{C09B58A4-3887-4A3E-B6A6-626A1699C153}" srcOrd="0" destOrd="0" presId="urn:microsoft.com/office/officeart/2005/8/layout/default"/>
    <dgm:cxn modelId="{486B97B0-A20D-4255-8774-69EE453B2CEC}" srcId="{71268244-FE26-43F6-951D-CF230A033497}" destId="{159E5EC4-288A-4CB5-A1B5-17E32ACED42C}" srcOrd="0" destOrd="0" parTransId="{B7E6A2BE-95FC-4824-8076-AF7B4A68B0C8}" sibTransId="{EE35F2C1-7512-45A2-BB2B-F2EB1ABD83AE}"/>
    <dgm:cxn modelId="{2AFE62D1-6D55-428C-A937-E07A7F8668DE}" type="presOf" srcId="{71268244-FE26-43F6-951D-CF230A033497}" destId="{0F1F8DB9-E04E-41CD-97E1-86583F6E7615}" srcOrd="0" destOrd="0" presId="urn:microsoft.com/office/officeart/2005/8/layout/default"/>
    <dgm:cxn modelId="{841A76DD-2610-40A6-9242-4CF654E1CFF3}" type="presOf" srcId="{549AACE2-4861-410E-A9DD-0854D44BA158}" destId="{FF15C795-75A0-4F54-A2EA-E1C55E643870}" srcOrd="0" destOrd="0" presId="urn:microsoft.com/office/officeart/2005/8/layout/default"/>
    <dgm:cxn modelId="{9DEF9AE4-C7A9-4AD6-B654-8A71171E568A}" srcId="{71268244-FE26-43F6-951D-CF230A033497}" destId="{75009B64-1EE2-41E1-940D-8DE8B08D5371}" srcOrd="3" destOrd="0" parTransId="{11C623CE-6406-4CA4-8FF6-4CF5ADA0186A}" sibTransId="{C1D8E43F-B976-44B1-A953-22A1EAEAE300}"/>
    <dgm:cxn modelId="{EEDFACBE-F638-4A3D-83E5-ED6849BF6AB4}" type="presParOf" srcId="{0F1F8DB9-E04E-41CD-97E1-86583F6E7615}" destId="{3508C1F3-F2B6-45BC-973E-B574083A7965}" srcOrd="0" destOrd="0" presId="urn:microsoft.com/office/officeart/2005/8/layout/default"/>
    <dgm:cxn modelId="{20AA4FCD-FEE4-456C-8FA5-D1EB7D8361D4}" type="presParOf" srcId="{0F1F8DB9-E04E-41CD-97E1-86583F6E7615}" destId="{1B175123-F65C-4311-983B-E0B1C40C13C9}" srcOrd="1" destOrd="0" presId="urn:microsoft.com/office/officeart/2005/8/layout/default"/>
    <dgm:cxn modelId="{A06A7918-E06B-4A73-952F-821E129BFB8F}" type="presParOf" srcId="{0F1F8DB9-E04E-41CD-97E1-86583F6E7615}" destId="{FF15C795-75A0-4F54-A2EA-E1C55E643870}" srcOrd="2" destOrd="0" presId="urn:microsoft.com/office/officeart/2005/8/layout/default"/>
    <dgm:cxn modelId="{C3D14FF6-8BBF-4DED-8CCF-CE7070265262}" type="presParOf" srcId="{0F1F8DB9-E04E-41CD-97E1-86583F6E7615}" destId="{1E8A8A56-9E15-4F4B-A5D2-6F00A37884B8}" srcOrd="3" destOrd="0" presId="urn:microsoft.com/office/officeart/2005/8/layout/default"/>
    <dgm:cxn modelId="{70719767-3614-4828-89D9-992BC6156B03}" type="presParOf" srcId="{0F1F8DB9-E04E-41CD-97E1-86583F6E7615}" destId="{F5876E6D-3293-4869-9DE7-E9B9B5604584}" srcOrd="4" destOrd="0" presId="urn:microsoft.com/office/officeart/2005/8/layout/default"/>
    <dgm:cxn modelId="{6AA8F6E4-B0CD-4824-B52A-EBBA5268252F}" type="presParOf" srcId="{0F1F8DB9-E04E-41CD-97E1-86583F6E7615}" destId="{B381E75A-3720-44E4-BBBE-180C07F1E93F}" srcOrd="5" destOrd="0" presId="urn:microsoft.com/office/officeart/2005/8/layout/default"/>
    <dgm:cxn modelId="{EC6A9678-1C46-4CC0-842F-9087548A3150}" type="presParOf" srcId="{0F1F8DB9-E04E-41CD-97E1-86583F6E7615}" destId="{C09B58A4-3887-4A3E-B6A6-626A1699C153}" srcOrd="6" destOrd="0" presId="urn:microsoft.com/office/officeart/2005/8/layout/default"/>
    <dgm:cxn modelId="{1941E573-5F35-4FCF-AEE4-C751E2F804A3}" type="presParOf" srcId="{0F1F8DB9-E04E-41CD-97E1-86583F6E7615}" destId="{20E8054E-A09D-4468-8C18-F4AB0B80E7A8}" srcOrd="7" destOrd="0" presId="urn:microsoft.com/office/officeart/2005/8/layout/default"/>
    <dgm:cxn modelId="{439D570D-FF6D-4945-9822-C0140B6EF2E8}" type="presParOf" srcId="{0F1F8DB9-E04E-41CD-97E1-86583F6E7615}" destId="{CE3798DE-2C74-4AD7-90F3-783C5B49039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268244-FE26-43F6-951D-CF230A03349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9421E6F-9BE9-4694-A13F-BD9931E9122D}">
      <dgm:prSet/>
      <dgm:spPr/>
      <dgm:t>
        <a:bodyPr/>
        <a:lstStyle/>
        <a:p>
          <a:r>
            <a:rPr lang="hu-HU" dirty="0"/>
            <a:t>A pályázó a </a:t>
          </a:r>
          <a:r>
            <a:rPr lang="hu-HU" dirty="0" err="1"/>
            <a:t>Scimago</a:t>
          </a:r>
          <a:r>
            <a:rPr lang="hu-HU" dirty="0"/>
            <a:t> Journal </a:t>
          </a:r>
          <a:r>
            <a:rPr lang="hu-HU" dirty="0" err="1"/>
            <a:t>Ranking</a:t>
          </a:r>
          <a:r>
            <a:rPr lang="hu-HU" dirty="0"/>
            <a:t> szerinti Q1/Q2 megjelent közlemény szerzője (5 pont)</a:t>
          </a:r>
        </a:p>
      </dgm:t>
    </dgm:pt>
    <dgm:pt modelId="{97B81D50-83DC-4F3A-9FAC-5612A5B54059}" type="parTrans" cxnId="{D8F93FF6-A4B4-4250-8110-A55F7DBEE4CC}">
      <dgm:prSet/>
      <dgm:spPr/>
      <dgm:t>
        <a:bodyPr/>
        <a:lstStyle/>
        <a:p>
          <a:endParaRPr lang="hu-HU"/>
        </a:p>
      </dgm:t>
    </dgm:pt>
    <dgm:pt modelId="{C8D0A787-1814-43D2-B613-7D6D4C34E0A5}" type="sibTrans" cxnId="{D8F93FF6-A4B4-4250-8110-A55F7DBEE4CC}">
      <dgm:prSet/>
      <dgm:spPr/>
      <dgm:t>
        <a:bodyPr/>
        <a:lstStyle/>
        <a:p>
          <a:endParaRPr lang="hu-HU"/>
        </a:p>
      </dgm:t>
    </dgm:pt>
    <dgm:pt modelId="{A787AD38-57D4-414A-A8CF-FD08C86B6841}">
      <dgm:prSet/>
      <dgm:spPr/>
      <dgm:t>
        <a:bodyPr/>
        <a:lstStyle/>
        <a:p>
          <a:r>
            <a:rPr lang="hu-HU" dirty="0"/>
            <a:t>Tanulmányi eredmények (</a:t>
          </a:r>
          <a:r>
            <a:rPr lang="hu-HU" dirty="0" err="1"/>
            <a:t>max</a:t>
          </a:r>
          <a:r>
            <a:rPr lang="hu-HU" dirty="0"/>
            <a:t>. 30 pont)</a:t>
          </a:r>
        </a:p>
      </dgm:t>
    </dgm:pt>
    <dgm:pt modelId="{64A7BC55-C856-454B-972E-83623C6AB91B}" type="parTrans" cxnId="{9705ED53-257F-48C1-858E-BD1CA2B19098}">
      <dgm:prSet/>
      <dgm:spPr/>
      <dgm:t>
        <a:bodyPr/>
        <a:lstStyle/>
        <a:p>
          <a:endParaRPr lang="hu-HU"/>
        </a:p>
      </dgm:t>
    </dgm:pt>
    <dgm:pt modelId="{30F3970D-86F7-4884-AB32-95ECED5C78E2}" type="sibTrans" cxnId="{9705ED53-257F-48C1-858E-BD1CA2B19098}">
      <dgm:prSet/>
      <dgm:spPr/>
      <dgm:t>
        <a:bodyPr/>
        <a:lstStyle/>
        <a:p>
          <a:endParaRPr lang="hu-HU"/>
        </a:p>
      </dgm:t>
    </dgm:pt>
    <dgm:pt modelId="{D1A198B3-877C-410E-8E26-30B3B8096BAE}">
      <dgm:prSet/>
      <dgm:spPr/>
      <dgm:t>
        <a:bodyPr/>
        <a:lstStyle/>
        <a:p>
          <a:r>
            <a:rPr lang="hu-HU" dirty="0"/>
            <a:t>A pályázat benyújtásáig megvalósult tudományos tevékenységek (</a:t>
          </a:r>
          <a:r>
            <a:rPr lang="hu-HU" dirty="0" err="1"/>
            <a:t>max</a:t>
          </a:r>
          <a:r>
            <a:rPr lang="hu-HU" dirty="0"/>
            <a:t>. 20 pont)</a:t>
          </a:r>
        </a:p>
      </dgm:t>
    </dgm:pt>
    <dgm:pt modelId="{616A1A5B-CD31-4B97-B789-5095C435FA95}" type="parTrans" cxnId="{525865C6-C07D-42A2-A45E-32EDED87D5EF}">
      <dgm:prSet/>
      <dgm:spPr/>
      <dgm:t>
        <a:bodyPr/>
        <a:lstStyle/>
        <a:p>
          <a:endParaRPr lang="hu-HU"/>
        </a:p>
      </dgm:t>
    </dgm:pt>
    <dgm:pt modelId="{EAF64870-4287-4DA0-B750-290FEF2C3C80}" type="sibTrans" cxnId="{525865C6-C07D-42A2-A45E-32EDED87D5EF}">
      <dgm:prSet/>
      <dgm:spPr/>
      <dgm:t>
        <a:bodyPr/>
        <a:lstStyle/>
        <a:p>
          <a:endParaRPr lang="hu-HU"/>
        </a:p>
      </dgm:t>
    </dgm:pt>
    <dgm:pt modelId="{233728C0-929E-4FF7-889E-0C302C546703}">
      <dgm:prSet/>
      <dgm:spPr/>
      <dgm:t>
        <a:bodyPr/>
        <a:lstStyle/>
        <a:p>
          <a:r>
            <a:rPr lang="hu-HU" dirty="0"/>
            <a:t>a Magyar Tudományos Akadémia tudományos osztályai által “A” vagy “B” kategóriába sorolt folyóiratokban megjelent közlemény szerzője  (5 pont)</a:t>
          </a:r>
        </a:p>
      </dgm:t>
    </dgm:pt>
    <dgm:pt modelId="{18A56A8C-9FF3-47F2-8A2F-AD49B67D2125}" type="sibTrans" cxnId="{C2D84E08-43AD-4BAB-A37A-03BE841F0C68}">
      <dgm:prSet/>
      <dgm:spPr/>
      <dgm:t>
        <a:bodyPr/>
        <a:lstStyle/>
        <a:p>
          <a:endParaRPr lang="hu-HU"/>
        </a:p>
      </dgm:t>
    </dgm:pt>
    <dgm:pt modelId="{59F2DE49-FFCC-45E1-9A80-7A674686CD46}" type="parTrans" cxnId="{C2D84E08-43AD-4BAB-A37A-03BE841F0C68}">
      <dgm:prSet/>
      <dgm:spPr/>
      <dgm:t>
        <a:bodyPr/>
        <a:lstStyle/>
        <a:p>
          <a:endParaRPr lang="hu-HU"/>
        </a:p>
      </dgm:t>
    </dgm:pt>
    <dgm:pt modelId="{2A32A3B1-0903-448D-B688-753AFF628BAA}">
      <dgm:prSet/>
      <dgm:spPr/>
      <dgm:t>
        <a:bodyPr/>
        <a:lstStyle/>
        <a:p>
          <a:r>
            <a:rPr lang="hu-HU" dirty="0"/>
            <a:t>IEEE folyóiratban (6 pont) megjelent közlemény szerzője</a:t>
          </a:r>
        </a:p>
      </dgm:t>
    </dgm:pt>
    <dgm:pt modelId="{03BDBA66-2D03-4884-B2DE-70BD1F13D019}" type="parTrans" cxnId="{46AED34A-72A6-4C0F-B786-6964DA2DFCA8}">
      <dgm:prSet/>
      <dgm:spPr/>
      <dgm:t>
        <a:bodyPr/>
        <a:lstStyle/>
        <a:p>
          <a:endParaRPr lang="hu-HU"/>
        </a:p>
      </dgm:t>
    </dgm:pt>
    <dgm:pt modelId="{83B0B3FF-01A9-4913-8B59-3D962FC744E7}" type="sibTrans" cxnId="{46AED34A-72A6-4C0F-B786-6964DA2DFCA8}">
      <dgm:prSet/>
      <dgm:spPr/>
      <dgm:t>
        <a:bodyPr/>
        <a:lstStyle/>
        <a:p>
          <a:endParaRPr lang="hu-HU"/>
        </a:p>
      </dgm:t>
    </dgm:pt>
    <dgm:pt modelId="{8FD29FE2-D23E-4C88-B7AF-8FB2472B9010}" type="pres">
      <dgm:prSet presAssocID="{71268244-FE26-43F6-951D-CF230A033497}" presName="diagram" presStyleCnt="0">
        <dgm:presLayoutVars>
          <dgm:dir/>
          <dgm:resizeHandles val="exact"/>
        </dgm:presLayoutVars>
      </dgm:prSet>
      <dgm:spPr/>
    </dgm:pt>
    <dgm:pt modelId="{B58829A5-BCA0-468D-8BF0-C4D8D4834D6C}" type="pres">
      <dgm:prSet presAssocID="{C9421E6F-9BE9-4694-A13F-BD9931E9122D}" presName="node" presStyleLbl="node1" presStyleIdx="0" presStyleCnt="5" custLinFactNeighborX="-23671" custLinFactNeighborY="2159">
        <dgm:presLayoutVars>
          <dgm:bulletEnabled val="1"/>
        </dgm:presLayoutVars>
      </dgm:prSet>
      <dgm:spPr/>
    </dgm:pt>
    <dgm:pt modelId="{17B0945F-FF98-4850-B872-849B6D28FDB2}" type="pres">
      <dgm:prSet presAssocID="{C8D0A787-1814-43D2-B613-7D6D4C34E0A5}" presName="sibTrans" presStyleCnt="0"/>
      <dgm:spPr/>
    </dgm:pt>
    <dgm:pt modelId="{4859D1CD-EB77-478C-9149-78AB33E375BE}" type="pres">
      <dgm:prSet presAssocID="{233728C0-929E-4FF7-889E-0C302C546703}" presName="node" presStyleLbl="node1" presStyleIdx="1" presStyleCnt="5" custLinFactNeighborX="-23671" custLinFactNeighborY="2159">
        <dgm:presLayoutVars>
          <dgm:bulletEnabled val="1"/>
        </dgm:presLayoutVars>
      </dgm:prSet>
      <dgm:spPr/>
    </dgm:pt>
    <dgm:pt modelId="{2FE9CFCF-A44F-4C1D-8A39-3A5E3A031916}" type="pres">
      <dgm:prSet presAssocID="{18A56A8C-9FF3-47F2-8A2F-AD49B67D2125}" presName="sibTrans" presStyleCnt="0"/>
      <dgm:spPr/>
    </dgm:pt>
    <dgm:pt modelId="{658E09A4-02B2-4A54-99A1-CF29A36C1902}" type="pres">
      <dgm:prSet presAssocID="{2A32A3B1-0903-448D-B688-753AFF628BAA}" presName="node" presStyleLbl="node1" presStyleIdx="2" presStyleCnt="5" custLinFactNeighborX="-23671" custLinFactNeighborY="2159">
        <dgm:presLayoutVars>
          <dgm:bulletEnabled val="1"/>
        </dgm:presLayoutVars>
      </dgm:prSet>
      <dgm:spPr/>
    </dgm:pt>
    <dgm:pt modelId="{B49F6C3D-2A2F-4006-B3C2-FB0889D710F6}" type="pres">
      <dgm:prSet presAssocID="{83B0B3FF-01A9-4913-8B59-3D962FC744E7}" presName="sibTrans" presStyleCnt="0"/>
      <dgm:spPr/>
    </dgm:pt>
    <dgm:pt modelId="{0C2D36CE-B077-405D-A909-68A2F2B5AE3A}" type="pres">
      <dgm:prSet presAssocID="{A787AD38-57D4-414A-A8CF-FD08C86B6841}" presName="node" presStyleLbl="node1" presStyleIdx="3" presStyleCnt="5" custLinFactNeighborX="-24636" custLinFactNeighborY="-3229">
        <dgm:presLayoutVars>
          <dgm:bulletEnabled val="1"/>
        </dgm:presLayoutVars>
      </dgm:prSet>
      <dgm:spPr/>
    </dgm:pt>
    <dgm:pt modelId="{B216B2B5-69BF-4B47-B31D-C75DB18E11E9}" type="pres">
      <dgm:prSet presAssocID="{30F3970D-86F7-4884-AB32-95ECED5C78E2}" presName="sibTrans" presStyleCnt="0"/>
      <dgm:spPr/>
    </dgm:pt>
    <dgm:pt modelId="{6A7AC72A-46C3-480F-BB22-C4BD97894402}" type="pres">
      <dgm:prSet presAssocID="{D1A198B3-877C-410E-8E26-30B3B8096BAE}" presName="node" presStyleLbl="node1" presStyleIdx="4" presStyleCnt="5" custLinFactNeighborX="-23999" custLinFactNeighborY="-3229">
        <dgm:presLayoutVars>
          <dgm:bulletEnabled val="1"/>
        </dgm:presLayoutVars>
      </dgm:prSet>
      <dgm:spPr/>
    </dgm:pt>
  </dgm:ptLst>
  <dgm:cxnLst>
    <dgm:cxn modelId="{C2D84E08-43AD-4BAB-A37A-03BE841F0C68}" srcId="{71268244-FE26-43F6-951D-CF230A033497}" destId="{233728C0-929E-4FF7-889E-0C302C546703}" srcOrd="1" destOrd="0" parTransId="{59F2DE49-FFCC-45E1-9A80-7A674686CD46}" sibTransId="{18A56A8C-9FF3-47F2-8A2F-AD49B67D2125}"/>
    <dgm:cxn modelId="{6A474532-3A0A-4E9C-B04C-D64FBDD8881B}" type="presOf" srcId="{233728C0-929E-4FF7-889E-0C302C546703}" destId="{4859D1CD-EB77-478C-9149-78AB33E375BE}" srcOrd="0" destOrd="0" presId="urn:microsoft.com/office/officeart/2005/8/layout/default"/>
    <dgm:cxn modelId="{547BED41-3460-48C7-BE78-2350935AF511}" type="presOf" srcId="{C9421E6F-9BE9-4694-A13F-BD9931E9122D}" destId="{B58829A5-BCA0-468D-8BF0-C4D8D4834D6C}" srcOrd="0" destOrd="0" presId="urn:microsoft.com/office/officeart/2005/8/layout/default"/>
    <dgm:cxn modelId="{46AED34A-72A6-4C0F-B786-6964DA2DFCA8}" srcId="{71268244-FE26-43F6-951D-CF230A033497}" destId="{2A32A3B1-0903-448D-B688-753AFF628BAA}" srcOrd="2" destOrd="0" parTransId="{03BDBA66-2D03-4884-B2DE-70BD1F13D019}" sibTransId="{83B0B3FF-01A9-4913-8B59-3D962FC744E7}"/>
    <dgm:cxn modelId="{9705ED53-257F-48C1-858E-BD1CA2B19098}" srcId="{71268244-FE26-43F6-951D-CF230A033497}" destId="{A787AD38-57D4-414A-A8CF-FD08C86B6841}" srcOrd="3" destOrd="0" parTransId="{64A7BC55-C856-454B-972E-83623C6AB91B}" sibTransId="{30F3970D-86F7-4884-AB32-95ECED5C78E2}"/>
    <dgm:cxn modelId="{160BFC7D-EEDC-4E2A-83AE-C123EF740A30}" type="presOf" srcId="{A787AD38-57D4-414A-A8CF-FD08C86B6841}" destId="{0C2D36CE-B077-405D-A909-68A2F2B5AE3A}" srcOrd="0" destOrd="0" presId="urn:microsoft.com/office/officeart/2005/8/layout/default"/>
    <dgm:cxn modelId="{139EA4B8-A0BA-4563-920B-9C0B14F5ECD3}" type="presOf" srcId="{2A32A3B1-0903-448D-B688-753AFF628BAA}" destId="{658E09A4-02B2-4A54-99A1-CF29A36C1902}" srcOrd="0" destOrd="0" presId="urn:microsoft.com/office/officeart/2005/8/layout/default"/>
    <dgm:cxn modelId="{525865C6-C07D-42A2-A45E-32EDED87D5EF}" srcId="{71268244-FE26-43F6-951D-CF230A033497}" destId="{D1A198B3-877C-410E-8E26-30B3B8096BAE}" srcOrd="4" destOrd="0" parTransId="{616A1A5B-CD31-4B97-B789-5095C435FA95}" sibTransId="{EAF64870-4287-4DA0-B750-290FEF2C3C80}"/>
    <dgm:cxn modelId="{747776D5-D39F-4FCB-BAA3-CDF9CB787681}" type="presOf" srcId="{D1A198B3-877C-410E-8E26-30B3B8096BAE}" destId="{6A7AC72A-46C3-480F-BB22-C4BD97894402}" srcOrd="0" destOrd="0" presId="urn:microsoft.com/office/officeart/2005/8/layout/default"/>
    <dgm:cxn modelId="{D8F93FF6-A4B4-4250-8110-A55F7DBEE4CC}" srcId="{71268244-FE26-43F6-951D-CF230A033497}" destId="{C9421E6F-9BE9-4694-A13F-BD9931E9122D}" srcOrd="0" destOrd="0" parTransId="{97B81D50-83DC-4F3A-9FAC-5612A5B54059}" sibTransId="{C8D0A787-1814-43D2-B613-7D6D4C34E0A5}"/>
    <dgm:cxn modelId="{B9C350FE-46A6-40BE-ABA9-3C67D1301847}" type="presOf" srcId="{71268244-FE26-43F6-951D-CF230A033497}" destId="{8FD29FE2-D23E-4C88-B7AF-8FB2472B9010}" srcOrd="0" destOrd="0" presId="urn:microsoft.com/office/officeart/2005/8/layout/default"/>
    <dgm:cxn modelId="{C7D4E660-DBDC-4DFA-B112-136D7E758919}" type="presParOf" srcId="{8FD29FE2-D23E-4C88-B7AF-8FB2472B9010}" destId="{B58829A5-BCA0-468D-8BF0-C4D8D4834D6C}" srcOrd="0" destOrd="0" presId="urn:microsoft.com/office/officeart/2005/8/layout/default"/>
    <dgm:cxn modelId="{697565A1-8B2F-4B52-853D-2085A559CF7F}" type="presParOf" srcId="{8FD29FE2-D23E-4C88-B7AF-8FB2472B9010}" destId="{17B0945F-FF98-4850-B872-849B6D28FDB2}" srcOrd="1" destOrd="0" presId="urn:microsoft.com/office/officeart/2005/8/layout/default"/>
    <dgm:cxn modelId="{F24A99D2-95A2-4E4C-9BB6-7B1EAA1B1B70}" type="presParOf" srcId="{8FD29FE2-D23E-4C88-B7AF-8FB2472B9010}" destId="{4859D1CD-EB77-478C-9149-78AB33E375BE}" srcOrd="2" destOrd="0" presId="urn:microsoft.com/office/officeart/2005/8/layout/default"/>
    <dgm:cxn modelId="{D664FAAD-3B3C-4E8E-B459-EC94FF0491C0}" type="presParOf" srcId="{8FD29FE2-D23E-4C88-B7AF-8FB2472B9010}" destId="{2FE9CFCF-A44F-4C1D-8A39-3A5E3A031916}" srcOrd="3" destOrd="0" presId="urn:microsoft.com/office/officeart/2005/8/layout/default"/>
    <dgm:cxn modelId="{DA851B14-EAA6-414B-A58C-DC9519E8DC1A}" type="presParOf" srcId="{8FD29FE2-D23E-4C88-B7AF-8FB2472B9010}" destId="{658E09A4-02B2-4A54-99A1-CF29A36C1902}" srcOrd="4" destOrd="0" presId="urn:microsoft.com/office/officeart/2005/8/layout/default"/>
    <dgm:cxn modelId="{ADA24EEB-628E-495C-86A7-B2472BF5D0A9}" type="presParOf" srcId="{8FD29FE2-D23E-4C88-B7AF-8FB2472B9010}" destId="{B49F6C3D-2A2F-4006-B3C2-FB0889D710F6}" srcOrd="5" destOrd="0" presId="urn:microsoft.com/office/officeart/2005/8/layout/default"/>
    <dgm:cxn modelId="{BE72E6F4-8211-411A-BF8C-DFCA380BF6D7}" type="presParOf" srcId="{8FD29FE2-D23E-4C88-B7AF-8FB2472B9010}" destId="{0C2D36CE-B077-405D-A909-68A2F2B5AE3A}" srcOrd="6" destOrd="0" presId="urn:microsoft.com/office/officeart/2005/8/layout/default"/>
    <dgm:cxn modelId="{18D55EEA-1AA8-44F5-9FDD-91DB7FBCF86B}" type="presParOf" srcId="{8FD29FE2-D23E-4C88-B7AF-8FB2472B9010}" destId="{B216B2B5-69BF-4B47-B31D-C75DB18E11E9}" srcOrd="7" destOrd="0" presId="urn:microsoft.com/office/officeart/2005/8/layout/default"/>
    <dgm:cxn modelId="{147F9368-29A8-45DD-8B4C-EA32BE000EC0}" type="presParOf" srcId="{8FD29FE2-D23E-4C88-B7AF-8FB2472B9010}" destId="{6A7AC72A-46C3-480F-BB22-C4BD9789440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268244-FE26-43F6-951D-CF230A03349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E19FC863-4938-491E-9BE5-3BD8155807C8}">
      <dgm:prSet custT="1"/>
      <dgm:spPr/>
      <dgm:t>
        <a:bodyPr/>
        <a:lstStyle/>
        <a:p>
          <a:r>
            <a:rPr lang="hu-HU" sz="2000" dirty="0"/>
            <a:t>Korábbi ÚNKP/EKÖP ösztöndíj pályázat, amennyiben a beszámoló minősítése legalább „megfelelt” (</a:t>
          </a:r>
          <a:r>
            <a:rPr lang="hu-HU" sz="2000" dirty="0" err="1"/>
            <a:t>max</a:t>
          </a:r>
          <a:r>
            <a:rPr lang="hu-HU" sz="2000" dirty="0"/>
            <a:t>. 10 pont)</a:t>
          </a:r>
        </a:p>
      </dgm:t>
    </dgm:pt>
    <dgm:pt modelId="{C58A0648-B508-4FC4-AFF0-D7940437DC0C}" type="parTrans" cxnId="{E98AEDA6-CD2F-4220-99CC-3A1DD09A3BCE}">
      <dgm:prSet/>
      <dgm:spPr/>
      <dgm:t>
        <a:bodyPr/>
        <a:lstStyle/>
        <a:p>
          <a:endParaRPr lang="hu-HU"/>
        </a:p>
      </dgm:t>
    </dgm:pt>
    <dgm:pt modelId="{8AB0DFEE-0D1C-42A2-A83A-BBFED2C6F512}" type="sibTrans" cxnId="{E98AEDA6-CD2F-4220-99CC-3A1DD09A3BCE}">
      <dgm:prSet/>
      <dgm:spPr/>
      <dgm:t>
        <a:bodyPr/>
        <a:lstStyle/>
        <a:p>
          <a:endParaRPr lang="hu-HU"/>
        </a:p>
      </dgm:t>
    </dgm:pt>
    <dgm:pt modelId="{159F8204-D63D-4BF1-AAE2-A717B8ADFBAC}">
      <dgm:prSet custT="1"/>
      <dgm:spPr/>
      <dgm:t>
        <a:bodyPr/>
        <a:lstStyle/>
        <a:p>
          <a:r>
            <a:rPr lang="hu-HU" sz="2000" dirty="0"/>
            <a:t>A pályázó innováció területén végzett kiválósága, különösen iparjogvédelmi </a:t>
          </a:r>
          <a:r>
            <a:rPr lang="hu-HU" sz="2000" dirty="0" err="1"/>
            <a:t>oltalmi</a:t>
          </a:r>
          <a:r>
            <a:rPr lang="hu-HU" sz="2000" dirty="0"/>
            <a:t> bejelentéssel való rendelkezése. (</a:t>
          </a:r>
          <a:r>
            <a:rPr lang="hu-HU" sz="2000" dirty="0" err="1"/>
            <a:t>max</a:t>
          </a:r>
          <a:r>
            <a:rPr lang="hu-HU" sz="2000" dirty="0"/>
            <a:t>. 10 pont)</a:t>
          </a:r>
        </a:p>
      </dgm:t>
    </dgm:pt>
    <dgm:pt modelId="{96EAFE0E-4C80-42B1-ACE4-35483AD92D58}" type="parTrans" cxnId="{E292A1D0-01C6-4913-9A8E-69DE706EBB5E}">
      <dgm:prSet/>
      <dgm:spPr/>
      <dgm:t>
        <a:bodyPr/>
        <a:lstStyle/>
        <a:p>
          <a:endParaRPr lang="hu-HU"/>
        </a:p>
      </dgm:t>
    </dgm:pt>
    <dgm:pt modelId="{26CFFA7A-4E20-487A-B841-3AD0E0906B10}" type="sibTrans" cxnId="{E292A1D0-01C6-4913-9A8E-69DE706EBB5E}">
      <dgm:prSet/>
      <dgm:spPr/>
      <dgm:t>
        <a:bodyPr/>
        <a:lstStyle/>
        <a:p>
          <a:endParaRPr lang="hu-HU"/>
        </a:p>
      </dgm:t>
    </dgm:pt>
    <dgm:pt modelId="{35834F2D-5E81-457C-B968-703735E1F377}">
      <dgm:prSet custT="1"/>
      <dgm:spPr/>
      <dgm:t>
        <a:bodyPr/>
        <a:lstStyle/>
        <a:p>
          <a:r>
            <a:rPr lang="hu-HU" sz="2000" dirty="0"/>
            <a:t>Kutatási terv (</a:t>
          </a:r>
          <a:r>
            <a:rPr lang="hu-HU" sz="2000" dirty="0" err="1"/>
            <a:t>max</a:t>
          </a:r>
          <a:r>
            <a:rPr lang="hu-HU" sz="2000" dirty="0"/>
            <a:t>. 50 pont)</a:t>
          </a:r>
        </a:p>
      </dgm:t>
    </dgm:pt>
    <dgm:pt modelId="{8E4EBAAA-C77F-4D62-B466-ECEAD6F1E54D}" type="parTrans" cxnId="{FAB3F05B-0EBF-42B9-9FB0-7A16D1BFCFE8}">
      <dgm:prSet/>
      <dgm:spPr/>
      <dgm:t>
        <a:bodyPr/>
        <a:lstStyle/>
        <a:p>
          <a:endParaRPr lang="hu-HU"/>
        </a:p>
      </dgm:t>
    </dgm:pt>
    <dgm:pt modelId="{A156394A-CE72-4CE1-8CB8-2AC5180AECF6}" type="sibTrans" cxnId="{FAB3F05B-0EBF-42B9-9FB0-7A16D1BFCFE8}">
      <dgm:prSet/>
      <dgm:spPr/>
      <dgm:t>
        <a:bodyPr/>
        <a:lstStyle/>
        <a:p>
          <a:endParaRPr lang="hu-HU"/>
        </a:p>
      </dgm:t>
    </dgm:pt>
    <dgm:pt modelId="{8FD29FE2-D23E-4C88-B7AF-8FB2472B9010}" type="pres">
      <dgm:prSet presAssocID="{71268244-FE26-43F6-951D-CF230A033497}" presName="diagram" presStyleCnt="0">
        <dgm:presLayoutVars>
          <dgm:dir/>
          <dgm:resizeHandles val="exact"/>
        </dgm:presLayoutVars>
      </dgm:prSet>
      <dgm:spPr/>
    </dgm:pt>
    <dgm:pt modelId="{21BE9C95-8DD4-47A8-B6D8-C50F8C9208CE}" type="pres">
      <dgm:prSet presAssocID="{E19FC863-4938-491E-9BE5-3BD8155807C8}" presName="node" presStyleLbl="node1" presStyleIdx="0" presStyleCnt="3">
        <dgm:presLayoutVars>
          <dgm:bulletEnabled val="1"/>
        </dgm:presLayoutVars>
      </dgm:prSet>
      <dgm:spPr/>
    </dgm:pt>
    <dgm:pt modelId="{3D718567-24F0-4A5E-9BE7-DAF06407296F}" type="pres">
      <dgm:prSet presAssocID="{8AB0DFEE-0D1C-42A2-A83A-BBFED2C6F512}" presName="sibTrans" presStyleCnt="0"/>
      <dgm:spPr/>
    </dgm:pt>
    <dgm:pt modelId="{EA430DE8-D4EA-4FEA-B419-06AA5B6DD319}" type="pres">
      <dgm:prSet presAssocID="{159F8204-D63D-4BF1-AAE2-A717B8ADFBAC}" presName="node" presStyleLbl="node1" presStyleIdx="1" presStyleCnt="3">
        <dgm:presLayoutVars>
          <dgm:bulletEnabled val="1"/>
        </dgm:presLayoutVars>
      </dgm:prSet>
      <dgm:spPr/>
    </dgm:pt>
    <dgm:pt modelId="{01DCC910-9C39-4102-9C40-E687D4D974C7}" type="pres">
      <dgm:prSet presAssocID="{26CFFA7A-4E20-487A-B841-3AD0E0906B10}" presName="sibTrans" presStyleCnt="0"/>
      <dgm:spPr/>
    </dgm:pt>
    <dgm:pt modelId="{0AAECB08-BA9E-418D-B203-A3BC4D3E12E9}" type="pres">
      <dgm:prSet presAssocID="{35834F2D-5E81-457C-B968-703735E1F377}" presName="node" presStyleLbl="node1" presStyleIdx="2" presStyleCnt="3">
        <dgm:presLayoutVars>
          <dgm:bulletEnabled val="1"/>
        </dgm:presLayoutVars>
      </dgm:prSet>
      <dgm:spPr/>
    </dgm:pt>
  </dgm:ptLst>
  <dgm:cxnLst>
    <dgm:cxn modelId="{FAB3F05B-0EBF-42B9-9FB0-7A16D1BFCFE8}" srcId="{71268244-FE26-43F6-951D-CF230A033497}" destId="{35834F2D-5E81-457C-B968-703735E1F377}" srcOrd="2" destOrd="0" parTransId="{8E4EBAAA-C77F-4D62-B466-ECEAD6F1E54D}" sibTransId="{A156394A-CE72-4CE1-8CB8-2AC5180AECF6}"/>
    <dgm:cxn modelId="{E72B0A62-6F6B-49F4-AA4D-D9EF49407070}" type="presOf" srcId="{35834F2D-5E81-457C-B968-703735E1F377}" destId="{0AAECB08-BA9E-418D-B203-A3BC4D3E12E9}" srcOrd="0" destOrd="0" presId="urn:microsoft.com/office/officeart/2005/8/layout/default"/>
    <dgm:cxn modelId="{6AA2FC67-02E2-4BD2-8B5A-D96485CF270F}" type="presOf" srcId="{E19FC863-4938-491E-9BE5-3BD8155807C8}" destId="{21BE9C95-8DD4-47A8-B6D8-C50F8C9208CE}" srcOrd="0" destOrd="0" presId="urn:microsoft.com/office/officeart/2005/8/layout/default"/>
    <dgm:cxn modelId="{E98AEDA6-CD2F-4220-99CC-3A1DD09A3BCE}" srcId="{71268244-FE26-43F6-951D-CF230A033497}" destId="{E19FC863-4938-491E-9BE5-3BD8155807C8}" srcOrd="0" destOrd="0" parTransId="{C58A0648-B508-4FC4-AFF0-D7940437DC0C}" sibTransId="{8AB0DFEE-0D1C-42A2-A83A-BBFED2C6F512}"/>
    <dgm:cxn modelId="{E292A1D0-01C6-4913-9A8E-69DE706EBB5E}" srcId="{71268244-FE26-43F6-951D-CF230A033497}" destId="{159F8204-D63D-4BF1-AAE2-A717B8ADFBAC}" srcOrd="1" destOrd="0" parTransId="{96EAFE0E-4C80-42B1-ACE4-35483AD92D58}" sibTransId="{26CFFA7A-4E20-487A-B841-3AD0E0906B10}"/>
    <dgm:cxn modelId="{8BA2E0D9-9659-413C-A0FF-1307B311A750}" type="presOf" srcId="{159F8204-D63D-4BF1-AAE2-A717B8ADFBAC}" destId="{EA430DE8-D4EA-4FEA-B419-06AA5B6DD319}" srcOrd="0" destOrd="0" presId="urn:microsoft.com/office/officeart/2005/8/layout/default"/>
    <dgm:cxn modelId="{B9C350FE-46A6-40BE-ABA9-3C67D1301847}" type="presOf" srcId="{71268244-FE26-43F6-951D-CF230A033497}" destId="{8FD29FE2-D23E-4C88-B7AF-8FB2472B9010}" srcOrd="0" destOrd="0" presId="urn:microsoft.com/office/officeart/2005/8/layout/default"/>
    <dgm:cxn modelId="{9A2516B6-C3D0-4F32-9C6B-BD7F6547BB03}" type="presParOf" srcId="{8FD29FE2-D23E-4C88-B7AF-8FB2472B9010}" destId="{21BE9C95-8DD4-47A8-B6D8-C50F8C9208CE}" srcOrd="0" destOrd="0" presId="urn:microsoft.com/office/officeart/2005/8/layout/default"/>
    <dgm:cxn modelId="{C5E90FAA-3D0F-4B57-99F5-FF8AED9D7DE2}" type="presParOf" srcId="{8FD29FE2-D23E-4C88-B7AF-8FB2472B9010}" destId="{3D718567-24F0-4A5E-9BE7-DAF06407296F}" srcOrd="1" destOrd="0" presId="urn:microsoft.com/office/officeart/2005/8/layout/default"/>
    <dgm:cxn modelId="{636B86DE-9D0A-4B7B-AFC2-D653292DE957}" type="presParOf" srcId="{8FD29FE2-D23E-4C88-B7AF-8FB2472B9010}" destId="{EA430DE8-D4EA-4FEA-B419-06AA5B6DD319}" srcOrd="2" destOrd="0" presId="urn:microsoft.com/office/officeart/2005/8/layout/default"/>
    <dgm:cxn modelId="{CDE10346-BB0F-4BFF-A9D4-0D0068C99A1A}" type="presParOf" srcId="{8FD29FE2-D23E-4C88-B7AF-8FB2472B9010}" destId="{01DCC910-9C39-4102-9C40-E687D4D974C7}" srcOrd="3" destOrd="0" presId="urn:microsoft.com/office/officeart/2005/8/layout/default"/>
    <dgm:cxn modelId="{08E88F01-C0A1-40DA-BF83-24DABDB5201E}" type="presParOf" srcId="{8FD29FE2-D23E-4C88-B7AF-8FB2472B9010}" destId="{0AAECB08-BA9E-418D-B203-A3BC4D3E12E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268244-FE26-43F6-951D-CF230A03349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A3E36525-8CEE-46F4-8D11-96C83443DEFF}">
      <dgm:prSet custT="1"/>
      <dgm:spPr/>
      <dgm:t>
        <a:bodyPr/>
        <a:lstStyle/>
        <a:p>
          <a:r>
            <a:rPr lang="hu-HU" sz="1900" dirty="0"/>
            <a:t>Tudományos teljesítmény</a:t>
          </a:r>
        </a:p>
        <a:p>
          <a:r>
            <a:rPr lang="hu-HU" sz="1400" dirty="0"/>
            <a:t>A pályázó a doktori fokozat megszerzéséhez szükséges, a doktori iskola által beszámításra kerülő szakmai teljesítménye százaléka alapján</a:t>
          </a:r>
        </a:p>
        <a:p>
          <a:r>
            <a:rPr lang="hu-HU" sz="1400" dirty="0"/>
            <a:t> (</a:t>
          </a:r>
          <a:r>
            <a:rPr lang="hu-HU" sz="1400" dirty="0" err="1"/>
            <a:t>max</a:t>
          </a:r>
          <a:r>
            <a:rPr lang="hu-HU" sz="1400" dirty="0"/>
            <a:t>. 10 pont)</a:t>
          </a:r>
        </a:p>
      </dgm:t>
    </dgm:pt>
    <dgm:pt modelId="{27A6202A-87E6-4EFB-A50F-4916609E1BDA}" type="parTrans" cxnId="{3FF16F66-383F-43F8-8172-7601B5B48127}">
      <dgm:prSet/>
      <dgm:spPr/>
      <dgm:t>
        <a:bodyPr/>
        <a:lstStyle/>
        <a:p>
          <a:endParaRPr lang="hu-HU"/>
        </a:p>
      </dgm:t>
    </dgm:pt>
    <dgm:pt modelId="{418D4FD0-6D1A-42BB-97FA-1881FEFF684E}" type="sibTrans" cxnId="{3FF16F66-383F-43F8-8172-7601B5B48127}">
      <dgm:prSet/>
      <dgm:spPr/>
      <dgm:t>
        <a:bodyPr/>
        <a:lstStyle/>
        <a:p>
          <a:endParaRPr lang="hu-HU"/>
        </a:p>
      </dgm:t>
    </dgm:pt>
    <dgm:pt modelId="{533C4BD8-5F2D-4D67-AA5C-416E9862DE03}">
      <dgm:prSet/>
      <dgm:spPr/>
      <dgm:t>
        <a:bodyPr/>
        <a:lstStyle/>
        <a:p>
          <a:r>
            <a:rPr lang="hu-HU" dirty="0"/>
            <a:t>Megadott szabadalom/mintaoltalom (</a:t>
          </a:r>
          <a:r>
            <a:rPr lang="hu-HU" dirty="0" err="1"/>
            <a:t>max</a:t>
          </a:r>
          <a:r>
            <a:rPr lang="hu-HU" dirty="0"/>
            <a:t>. 10 pont)</a:t>
          </a:r>
        </a:p>
      </dgm:t>
    </dgm:pt>
    <dgm:pt modelId="{C64FEA17-D779-4F28-BA0F-C28611746708}" type="parTrans" cxnId="{DAC8B183-3E90-4E96-B835-EA3F057816BE}">
      <dgm:prSet/>
      <dgm:spPr/>
      <dgm:t>
        <a:bodyPr/>
        <a:lstStyle/>
        <a:p>
          <a:endParaRPr lang="hu-HU"/>
        </a:p>
      </dgm:t>
    </dgm:pt>
    <dgm:pt modelId="{714867E4-E503-4E27-8C10-AA4842D1EE32}" type="sibTrans" cxnId="{DAC8B183-3E90-4E96-B835-EA3F057816BE}">
      <dgm:prSet/>
      <dgm:spPr/>
      <dgm:t>
        <a:bodyPr/>
        <a:lstStyle/>
        <a:p>
          <a:endParaRPr lang="hu-HU"/>
        </a:p>
      </dgm:t>
    </dgm:pt>
    <dgm:pt modelId="{A42B216A-686B-4149-8BC9-2AE8A9A0731F}">
      <dgm:prSet/>
      <dgm:spPr/>
      <dgm:t>
        <a:bodyPr/>
        <a:lstStyle/>
        <a:p>
          <a:r>
            <a:rPr lang="hu-HU" dirty="0"/>
            <a:t>Tudományos díjak, ösztöndíjak, korábbi ÚNKP/EKÖP ösztöndíj (</a:t>
          </a:r>
          <a:r>
            <a:rPr lang="hu-HU" dirty="0" err="1"/>
            <a:t>max</a:t>
          </a:r>
          <a:r>
            <a:rPr lang="hu-HU" dirty="0"/>
            <a:t>. 10 pont)</a:t>
          </a:r>
        </a:p>
      </dgm:t>
    </dgm:pt>
    <dgm:pt modelId="{3BC09DE9-202F-444A-B46B-E6F2202C32F4}" type="parTrans" cxnId="{DAB5E70E-130C-4033-9CA5-0179F6DCB72C}">
      <dgm:prSet/>
      <dgm:spPr/>
      <dgm:t>
        <a:bodyPr/>
        <a:lstStyle/>
        <a:p>
          <a:endParaRPr lang="hu-HU"/>
        </a:p>
      </dgm:t>
    </dgm:pt>
    <dgm:pt modelId="{875F479A-E7C4-44A6-8AA8-7ADF73DDF0C1}" type="sibTrans" cxnId="{DAB5E70E-130C-4033-9CA5-0179F6DCB72C}">
      <dgm:prSet/>
      <dgm:spPr/>
      <dgm:t>
        <a:bodyPr/>
        <a:lstStyle/>
        <a:p>
          <a:endParaRPr lang="hu-HU"/>
        </a:p>
      </dgm:t>
    </dgm:pt>
    <dgm:pt modelId="{94AF5F11-7197-4AA8-AB34-7ADAFA74377C}">
      <dgm:prSet/>
      <dgm:spPr/>
      <dgm:t>
        <a:bodyPr/>
        <a:lstStyle/>
        <a:p>
          <a:r>
            <a:rPr lang="hu-HU" dirty="0"/>
            <a:t>Egyéb szakmai tevékenység (</a:t>
          </a:r>
          <a:r>
            <a:rPr lang="hu-HU" dirty="0" err="1"/>
            <a:t>max</a:t>
          </a:r>
          <a:r>
            <a:rPr lang="hu-HU" dirty="0"/>
            <a:t>. 10 pont)</a:t>
          </a:r>
        </a:p>
      </dgm:t>
    </dgm:pt>
    <dgm:pt modelId="{419B58D9-B336-47D8-B2A8-2E4B5A6BCF81}" type="parTrans" cxnId="{B3DA2819-54D1-4797-866D-D04FE910FED4}">
      <dgm:prSet/>
      <dgm:spPr/>
      <dgm:t>
        <a:bodyPr/>
        <a:lstStyle/>
        <a:p>
          <a:endParaRPr lang="hu-HU"/>
        </a:p>
      </dgm:t>
    </dgm:pt>
    <dgm:pt modelId="{7EF1F590-EABD-4389-B328-83C29D5E8C5D}" type="sibTrans" cxnId="{B3DA2819-54D1-4797-866D-D04FE910FED4}">
      <dgm:prSet/>
      <dgm:spPr/>
      <dgm:t>
        <a:bodyPr/>
        <a:lstStyle/>
        <a:p>
          <a:endParaRPr lang="hu-HU"/>
        </a:p>
      </dgm:t>
    </dgm:pt>
    <dgm:pt modelId="{665ABCBA-1645-4DF0-9FD6-E05362D76C44}">
      <dgm:prSet/>
      <dgm:spPr/>
      <dgm:t>
        <a:bodyPr/>
        <a:lstStyle/>
        <a:p>
          <a:r>
            <a:rPr lang="hu-HU" dirty="0"/>
            <a:t>Kutatási terv (</a:t>
          </a:r>
          <a:r>
            <a:rPr lang="hu-HU" dirty="0" err="1"/>
            <a:t>max</a:t>
          </a:r>
          <a:r>
            <a:rPr lang="hu-HU" dirty="0"/>
            <a:t>. 60 pont)</a:t>
          </a:r>
        </a:p>
      </dgm:t>
    </dgm:pt>
    <dgm:pt modelId="{235EA55D-8C9D-4E12-B923-5A1278582B69}" type="parTrans" cxnId="{7204BC9E-DE26-49FC-833E-568E06B4ADFB}">
      <dgm:prSet/>
      <dgm:spPr/>
      <dgm:t>
        <a:bodyPr/>
        <a:lstStyle/>
        <a:p>
          <a:endParaRPr lang="hu-HU"/>
        </a:p>
      </dgm:t>
    </dgm:pt>
    <dgm:pt modelId="{791E7BD1-168A-4AE8-9566-13193E8C5FC0}" type="sibTrans" cxnId="{7204BC9E-DE26-49FC-833E-568E06B4ADFB}">
      <dgm:prSet/>
      <dgm:spPr/>
      <dgm:t>
        <a:bodyPr/>
        <a:lstStyle/>
        <a:p>
          <a:endParaRPr lang="hu-HU"/>
        </a:p>
      </dgm:t>
    </dgm:pt>
    <dgm:pt modelId="{3E09C09D-4161-4959-97E9-F48D5C423614}" type="pres">
      <dgm:prSet presAssocID="{71268244-FE26-43F6-951D-CF230A033497}" presName="diagram" presStyleCnt="0">
        <dgm:presLayoutVars>
          <dgm:dir/>
          <dgm:resizeHandles val="exact"/>
        </dgm:presLayoutVars>
      </dgm:prSet>
      <dgm:spPr/>
    </dgm:pt>
    <dgm:pt modelId="{CAFA09F2-2438-4464-94E9-0AC8F4B8CDD1}" type="pres">
      <dgm:prSet presAssocID="{A3E36525-8CEE-46F4-8D11-96C83443DEFF}" presName="node" presStyleLbl="node1" presStyleIdx="0" presStyleCnt="5" custScaleX="104766" custScaleY="101121" custLinFactNeighborX="56191" custLinFactNeighborY="4146">
        <dgm:presLayoutVars>
          <dgm:bulletEnabled val="1"/>
        </dgm:presLayoutVars>
      </dgm:prSet>
      <dgm:spPr/>
    </dgm:pt>
    <dgm:pt modelId="{60871EAA-8E4A-43EB-84A7-FDDBA96046F3}" type="pres">
      <dgm:prSet presAssocID="{418D4FD0-6D1A-42BB-97FA-1881FEFF684E}" presName="sibTrans" presStyleCnt="0"/>
      <dgm:spPr/>
    </dgm:pt>
    <dgm:pt modelId="{3C47A697-8485-45A6-8B1D-8948ABD73FA7}" type="pres">
      <dgm:prSet presAssocID="{533C4BD8-5F2D-4D67-AA5C-416E9862DE03}" presName="node" presStyleLbl="node1" presStyleIdx="1" presStyleCnt="5" custScaleX="104766" custScaleY="101121" custLinFactNeighborX="56191" custLinFactNeighborY="4146">
        <dgm:presLayoutVars>
          <dgm:bulletEnabled val="1"/>
        </dgm:presLayoutVars>
      </dgm:prSet>
      <dgm:spPr/>
    </dgm:pt>
    <dgm:pt modelId="{1579F8AA-2954-4D5D-AA61-6FA764ABB257}" type="pres">
      <dgm:prSet presAssocID="{714867E4-E503-4E27-8C10-AA4842D1EE32}" presName="sibTrans" presStyleCnt="0"/>
      <dgm:spPr/>
    </dgm:pt>
    <dgm:pt modelId="{E930B6F0-8250-436C-92E9-9A8F0F0D1B73}" type="pres">
      <dgm:prSet presAssocID="{A42B216A-686B-4149-8BC9-2AE8A9A0731F}" presName="node" presStyleLbl="node1" presStyleIdx="2" presStyleCnt="5" custScaleX="104766" custScaleY="101121" custLinFactNeighborX="56191" custLinFactNeighborY="4146">
        <dgm:presLayoutVars>
          <dgm:bulletEnabled val="1"/>
        </dgm:presLayoutVars>
      </dgm:prSet>
      <dgm:spPr/>
    </dgm:pt>
    <dgm:pt modelId="{43A0939D-36CA-4E3F-A59C-8C9BA4404BEC}" type="pres">
      <dgm:prSet presAssocID="{875F479A-E7C4-44A6-8AA8-7ADF73DDF0C1}" presName="sibTrans" presStyleCnt="0"/>
      <dgm:spPr/>
    </dgm:pt>
    <dgm:pt modelId="{D2452D90-AA2D-4B66-B49B-E8C8AA342C6F}" type="pres">
      <dgm:prSet presAssocID="{94AF5F11-7197-4AA8-AB34-7ADAFA74377C}" presName="node" presStyleLbl="node1" presStyleIdx="3" presStyleCnt="5" custScaleX="104766" custScaleY="101121" custLinFactX="-100000" custLinFactY="16700" custLinFactNeighborX="-131335" custLinFactNeighborY="100000">
        <dgm:presLayoutVars>
          <dgm:bulletEnabled val="1"/>
        </dgm:presLayoutVars>
      </dgm:prSet>
      <dgm:spPr/>
    </dgm:pt>
    <dgm:pt modelId="{5B029852-6B5F-425C-8FEB-38EEA0C42BAE}" type="pres">
      <dgm:prSet presAssocID="{7EF1F590-EABD-4389-B328-83C29D5E8C5D}" presName="sibTrans" presStyleCnt="0"/>
      <dgm:spPr/>
    </dgm:pt>
    <dgm:pt modelId="{5A20AD04-7234-423A-90C7-36F269460CFD}" type="pres">
      <dgm:prSet presAssocID="{665ABCBA-1645-4DF0-9FD6-E05362D76C44}" presName="node" presStyleLbl="node1" presStyleIdx="4" presStyleCnt="5" custScaleX="104766" custScaleY="101121" custLinFactNeighborX="56372" custLinFactNeighborY="7">
        <dgm:presLayoutVars>
          <dgm:bulletEnabled val="1"/>
        </dgm:presLayoutVars>
      </dgm:prSet>
      <dgm:spPr/>
    </dgm:pt>
  </dgm:ptLst>
  <dgm:cxnLst>
    <dgm:cxn modelId="{DAB5E70E-130C-4033-9CA5-0179F6DCB72C}" srcId="{71268244-FE26-43F6-951D-CF230A033497}" destId="{A42B216A-686B-4149-8BC9-2AE8A9A0731F}" srcOrd="2" destOrd="0" parTransId="{3BC09DE9-202F-444A-B46B-E6F2202C32F4}" sibTransId="{875F479A-E7C4-44A6-8AA8-7ADF73DDF0C1}"/>
    <dgm:cxn modelId="{B3DA2819-54D1-4797-866D-D04FE910FED4}" srcId="{71268244-FE26-43F6-951D-CF230A033497}" destId="{94AF5F11-7197-4AA8-AB34-7ADAFA74377C}" srcOrd="3" destOrd="0" parTransId="{419B58D9-B336-47D8-B2A8-2E4B5A6BCF81}" sibTransId="{7EF1F590-EABD-4389-B328-83C29D5E8C5D}"/>
    <dgm:cxn modelId="{C5A1FC1E-BA60-4D4F-898F-897D7FE3DCA7}" type="presOf" srcId="{94AF5F11-7197-4AA8-AB34-7ADAFA74377C}" destId="{D2452D90-AA2D-4B66-B49B-E8C8AA342C6F}" srcOrd="0" destOrd="0" presId="urn:microsoft.com/office/officeart/2005/8/layout/default"/>
    <dgm:cxn modelId="{0AA44E5B-74F3-4128-8F63-13AA6F3A042E}" type="presOf" srcId="{71268244-FE26-43F6-951D-CF230A033497}" destId="{3E09C09D-4161-4959-97E9-F48D5C423614}" srcOrd="0" destOrd="0" presId="urn:microsoft.com/office/officeart/2005/8/layout/default"/>
    <dgm:cxn modelId="{5BF1585F-6FCD-41B0-A174-8AC49AE049FB}" type="presOf" srcId="{665ABCBA-1645-4DF0-9FD6-E05362D76C44}" destId="{5A20AD04-7234-423A-90C7-36F269460CFD}" srcOrd="0" destOrd="0" presId="urn:microsoft.com/office/officeart/2005/8/layout/default"/>
    <dgm:cxn modelId="{0FA10760-4F5E-4670-B036-E36886C01A0D}" type="presOf" srcId="{533C4BD8-5F2D-4D67-AA5C-416E9862DE03}" destId="{3C47A697-8485-45A6-8B1D-8948ABD73FA7}" srcOrd="0" destOrd="0" presId="urn:microsoft.com/office/officeart/2005/8/layout/default"/>
    <dgm:cxn modelId="{3FF16F66-383F-43F8-8172-7601B5B48127}" srcId="{71268244-FE26-43F6-951D-CF230A033497}" destId="{A3E36525-8CEE-46F4-8D11-96C83443DEFF}" srcOrd="0" destOrd="0" parTransId="{27A6202A-87E6-4EFB-A50F-4916609E1BDA}" sibTransId="{418D4FD0-6D1A-42BB-97FA-1881FEFF684E}"/>
    <dgm:cxn modelId="{DAC8B183-3E90-4E96-B835-EA3F057816BE}" srcId="{71268244-FE26-43F6-951D-CF230A033497}" destId="{533C4BD8-5F2D-4D67-AA5C-416E9862DE03}" srcOrd="1" destOrd="0" parTransId="{C64FEA17-D779-4F28-BA0F-C28611746708}" sibTransId="{714867E4-E503-4E27-8C10-AA4842D1EE32}"/>
    <dgm:cxn modelId="{DC8F2A9D-D05E-4DFC-97E0-CBD109BACB09}" type="presOf" srcId="{A42B216A-686B-4149-8BC9-2AE8A9A0731F}" destId="{E930B6F0-8250-436C-92E9-9A8F0F0D1B73}" srcOrd="0" destOrd="0" presId="urn:microsoft.com/office/officeart/2005/8/layout/default"/>
    <dgm:cxn modelId="{7204BC9E-DE26-49FC-833E-568E06B4ADFB}" srcId="{71268244-FE26-43F6-951D-CF230A033497}" destId="{665ABCBA-1645-4DF0-9FD6-E05362D76C44}" srcOrd="4" destOrd="0" parTransId="{235EA55D-8C9D-4E12-B923-5A1278582B69}" sibTransId="{791E7BD1-168A-4AE8-9566-13193E8C5FC0}"/>
    <dgm:cxn modelId="{AD8696A2-A0CD-447B-908F-99A6196BC1A8}" type="presOf" srcId="{A3E36525-8CEE-46F4-8D11-96C83443DEFF}" destId="{CAFA09F2-2438-4464-94E9-0AC8F4B8CDD1}" srcOrd="0" destOrd="0" presId="urn:microsoft.com/office/officeart/2005/8/layout/default"/>
    <dgm:cxn modelId="{53F2DDE2-7410-4DD6-BAE3-C154614BF764}" type="presParOf" srcId="{3E09C09D-4161-4959-97E9-F48D5C423614}" destId="{CAFA09F2-2438-4464-94E9-0AC8F4B8CDD1}" srcOrd="0" destOrd="0" presId="urn:microsoft.com/office/officeart/2005/8/layout/default"/>
    <dgm:cxn modelId="{8A5F850C-EB08-474B-9963-671162EE9F32}" type="presParOf" srcId="{3E09C09D-4161-4959-97E9-F48D5C423614}" destId="{60871EAA-8E4A-43EB-84A7-FDDBA96046F3}" srcOrd="1" destOrd="0" presId="urn:microsoft.com/office/officeart/2005/8/layout/default"/>
    <dgm:cxn modelId="{AFE88C00-B071-4168-A035-B4BF89C278F6}" type="presParOf" srcId="{3E09C09D-4161-4959-97E9-F48D5C423614}" destId="{3C47A697-8485-45A6-8B1D-8948ABD73FA7}" srcOrd="2" destOrd="0" presId="urn:microsoft.com/office/officeart/2005/8/layout/default"/>
    <dgm:cxn modelId="{A198C28D-3BBF-4AA5-8BD0-453152B19FEC}" type="presParOf" srcId="{3E09C09D-4161-4959-97E9-F48D5C423614}" destId="{1579F8AA-2954-4D5D-AA61-6FA764ABB257}" srcOrd="3" destOrd="0" presId="urn:microsoft.com/office/officeart/2005/8/layout/default"/>
    <dgm:cxn modelId="{7B71AF14-E948-4D81-B9A1-CF2F4557AE76}" type="presParOf" srcId="{3E09C09D-4161-4959-97E9-F48D5C423614}" destId="{E930B6F0-8250-436C-92E9-9A8F0F0D1B73}" srcOrd="4" destOrd="0" presId="urn:microsoft.com/office/officeart/2005/8/layout/default"/>
    <dgm:cxn modelId="{7C96F8D6-E139-4A28-A8DF-1846D6B08A05}" type="presParOf" srcId="{3E09C09D-4161-4959-97E9-F48D5C423614}" destId="{43A0939D-36CA-4E3F-A59C-8C9BA4404BEC}" srcOrd="5" destOrd="0" presId="urn:microsoft.com/office/officeart/2005/8/layout/default"/>
    <dgm:cxn modelId="{C81521A5-7016-4687-85B1-D0ADF2B8BF77}" type="presParOf" srcId="{3E09C09D-4161-4959-97E9-F48D5C423614}" destId="{D2452D90-AA2D-4B66-B49B-E8C8AA342C6F}" srcOrd="6" destOrd="0" presId="urn:microsoft.com/office/officeart/2005/8/layout/default"/>
    <dgm:cxn modelId="{3B3E3424-F6AE-450A-A69F-CD1B2A1D91C1}" type="presParOf" srcId="{3E09C09D-4161-4959-97E9-F48D5C423614}" destId="{5B029852-6B5F-425C-8FEB-38EEA0C42BAE}" srcOrd="7" destOrd="0" presId="urn:microsoft.com/office/officeart/2005/8/layout/default"/>
    <dgm:cxn modelId="{97C62E85-19D0-4D95-82DB-16DF661163B2}" type="presParOf" srcId="{3E09C09D-4161-4959-97E9-F48D5C423614}" destId="{5A20AD04-7234-423A-90C7-36F269460CF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A8DD1-F72C-4FD3-ADF9-83204957C2AB}">
      <dsp:nvSpPr>
        <dsp:cNvPr id="0" name=""/>
        <dsp:cNvSpPr/>
      </dsp:nvSpPr>
      <dsp:spPr>
        <a:xfrm>
          <a:off x="318052" y="553"/>
          <a:ext cx="5372786" cy="16587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Amely tudományos tevékenységet dokumentummal nem lehet igazolni, </a:t>
          </a:r>
          <a:r>
            <a:rPr lang="hu-HU" sz="2000" b="1" kern="1200" dirty="0"/>
            <a:t>szövegesen rögzíteni kell a Pályázati Adatlap vonatkozó mezőjében</a:t>
          </a:r>
          <a:r>
            <a:rPr lang="hu-HU" sz="2000" kern="1200" dirty="0"/>
            <a:t>.</a:t>
          </a:r>
        </a:p>
      </dsp:txBody>
      <dsp:txXfrm>
        <a:off x="318052" y="553"/>
        <a:ext cx="5372786" cy="1658728"/>
      </dsp:txXfrm>
    </dsp:sp>
    <dsp:sp modelId="{084386D9-D412-46D5-8530-A4219FE5D95F}">
      <dsp:nvSpPr>
        <dsp:cNvPr id="0" name=""/>
        <dsp:cNvSpPr/>
      </dsp:nvSpPr>
      <dsp:spPr>
        <a:xfrm>
          <a:off x="5967294" y="553"/>
          <a:ext cx="5152618" cy="16587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/>
            <a:t>Idegen nyelvű dokumentum esetén</a:t>
          </a:r>
          <a:r>
            <a:rPr lang="hu-HU" sz="2000" kern="1200" dirty="0"/>
            <a:t> a Támogató kérheti a hiteles </a:t>
          </a:r>
          <a:r>
            <a:rPr lang="hu-HU" sz="2000" b="1" kern="1200" dirty="0"/>
            <a:t>magyar fordítást</a:t>
          </a:r>
          <a:r>
            <a:rPr lang="hu-HU" sz="2000" kern="1200" dirty="0"/>
            <a:t>.</a:t>
          </a:r>
        </a:p>
      </dsp:txBody>
      <dsp:txXfrm>
        <a:off x="5967294" y="553"/>
        <a:ext cx="5152618" cy="165872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170E6-1C56-4930-9074-6BB2E5D986B9}">
      <dsp:nvSpPr>
        <dsp:cNvPr id="0" name=""/>
        <dsp:cNvSpPr/>
      </dsp:nvSpPr>
      <dsp:spPr>
        <a:xfrm>
          <a:off x="1100664" y="0"/>
          <a:ext cx="2988012" cy="1967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hu-HU" sz="2400" kern="1200" dirty="0"/>
            <a:t>Tudományos teljesítménye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Az adott tudományágban a fogadó felsőoktatási intézménynek a habilitációra vonatkozó tudományos elvárásai százalékában </a:t>
          </a:r>
          <a:r>
            <a:rPr lang="hu-HU" sz="2400" kern="1200" dirty="0"/>
            <a:t>(</a:t>
          </a:r>
          <a:r>
            <a:rPr lang="hu-HU" sz="2400" kern="1200" dirty="0" err="1"/>
            <a:t>max</a:t>
          </a:r>
          <a:r>
            <a:rPr lang="hu-HU" sz="2400" kern="1200" dirty="0"/>
            <a:t>. 10 pont)</a:t>
          </a:r>
        </a:p>
      </dsp:txBody>
      <dsp:txXfrm>
        <a:off x="1100664" y="0"/>
        <a:ext cx="2988012" cy="1967144"/>
      </dsp:txXfrm>
    </dsp:sp>
    <dsp:sp modelId="{6BB15618-0C4E-4294-A178-6A93411E66B8}">
      <dsp:nvSpPr>
        <dsp:cNvPr id="0" name=""/>
        <dsp:cNvSpPr/>
      </dsp:nvSpPr>
      <dsp:spPr>
        <a:xfrm>
          <a:off x="4322022" y="0"/>
          <a:ext cx="2988012" cy="1967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Megadott szabadalom/mintaoltalom (</a:t>
          </a:r>
          <a:r>
            <a:rPr lang="hu-HU" sz="2400" kern="1200" dirty="0" err="1"/>
            <a:t>max</a:t>
          </a:r>
          <a:r>
            <a:rPr lang="hu-HU" sz="2400" kern="1200" dirty="0"/>
            <a:t>. 10 pont)</a:t>
          </a:r>
        </a:p>
      </dsp:txBody>
      <dsp:txXfrm>
        <a:off x="4322022" y="0"/>
        <a:ext cx="2988012" cy="1967144"/>
      </dsp:txXfrm>
    </dsp:sp>
    <dsp:sp modelId="{A7C04A4B-B912-45CA-8982-85F9D4B7A394}">
      <dsp:nvSpPr>
        <dsp:cNvPr id="0" name=""/>
        <dsp:cNvSpPr/>
      </dsp:nvSpPr>
      <dsp:spPr>
        <a:xfrm>
          <a:off x="7543380" y="0"/>
          <a:ext cx="2988012" cy="1967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Tudományos díjak, ösztöndíjak, korábbi „kiváló” minősítésű ÚNKP/EKÖP ösztöndíj (</a:t>
          </a:r>
          <a:r>
            <a:rPr lang="hu-HU" sz="2400" kern="1200" dirty="0" err="1"/>
            <a:t>max</a:t>
          </a:r>
          <a:r>
            <a:rPr lang="hu-HU" sz="2400" kern="1200" dirty="0"/>
            <a:t>. 10 pont)</a:t>
          </a:r>
        </a:p>
      </dsp:txBody>
      <dsp:txXfrm>
        <a:off x="7543380" y="0"/>
        <a:ext cx="2988012" cy="1967144"/>
      </dsp:txXfrm>
    </dsp:sp>
    <dsp:sp modelId="{D561739E-21AD-4332-8774-9D1928E54DCD}">
      <dsp:nvSpPr>
        <dsp:cNvPr id="0" name=""/>
        <dsp:cNvSpPr/>
      </dsp:nvSpPr>
      <dsp:spPr>
        <a:xfrm>
          <a:off x="1076315" y="2163709"/>
          <a:ext cx="2988012" cy="1967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Egyéb szakmai tevékenység (</a:t>
          </a:r>
          <a:r>
            <a:rPr lang="hu-HU" sz="2400" kern="1200" dirty="0" err="1"/>
            <a:t>max</a:t>
          </a:r>
          <a:r>
            <a:rPr lang="hu-HU" sz="2400" kern="1200" dirty="0"/>
            <a:t>. 10 pont)</a:t>
          </a:r>
        </a:p>
      </dsp:txBody>
      <dsp:txXfrm>
        <a:off x="1076315" y="2163709"/>
        <a:ext cx="2988012" cy="1967144"/>
      </dsp:txXfrm>
    </dsp:sp>
    <dsp:sp modelId="{E0712FBB-B96E-46DD-9BBC-CD3119B6FA5B}">
      <dsp:nvSpPr>
        <dsp:cNvPr id="0" name=""/>
        <dsp:cNvSpPr/>
      </dsp:nvSpPr>
      <dsp:spPr>
        <a:xfrm>
          <a:off x="4296716" y="2173230"/>
          <a:ext cx="2988012" cy="1967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Kutatási terv (</a:t>
          </a:r>
          <a:r>
            <a:rPr lang="hu-HU" sz="2400" kern="1200" dirty="0" err="1"/>
            <a:t>max</a:t>
          </a:r>
          <a:r>
            <a:rPr lang="hu-HU" sz="2400" kern="1200" dirty="0"/>
            <a:t>. 60 pont)</a:t>
          </a:r>
        </a:p>
      </dsp:txBody>
      <dsp:txXfrm>
        <a:off x="4296716" y="2173230"/>
        <a:ext cx="2988012" cy="196714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5753D-D6E3-4F2F-AA85-2969FC246DB8}">
      <dsp:nvSpPr>
        <dsp:cNvPr id="0" name=""/>
        <dsp:cNvSpPr/>
      </dsp:nvSpPr>
      <dsp:spPr>
        <a:xfrm>
          <a:off x="0" y="774446"/>
          <a:ext cx="3624947" cy="217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b="1" kern="1200"/>
            <a:t>✅ Fő feladatok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500" b="1" kern="1200" dirty="0"/>
            <a:t>Szakmai segítségnyújtás</a:t>
          </a:r>
          <a:r>
            <a:rPr lang="hu-HU" sz="1500" kern="1200" dirty="0"/>
            <a:t> az ösztöndíjas kutatási tervének megvalósításához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500" b="1" kern="1200" dirty="0"/>
            <a:t>Rendszeres kapcsolattartás, konzultáció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500" b="1" kern="1200" dirty="0"/>
            <a:t>Konzultációs lap készítése</a:t>
          </a:r>
          <a:r>
            <a:rPr lang="hu-HU" sz="1500" kern="1200" dirty="0"/>
            <a:t> minden alkalomról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500" b="1" kern="1200" dirty="0"/>
            <a:t>Szakmai értékelés</a:t>
          </a:r>
          <a:r>
            <a:rPr lang="hu-HU" sz="1500" kern="1200" dirty="0"/>
            <a:t> írása az ösztöndíjas záró beszámolójához</a:t>
          </a:r>
        </a:p>
      </dsp:txBody>
      <dsp:txXfrm>
        <a:off x="0" y="774446"/>
        <a:ext cx="3624947" cy="2174968"/>
      </dsp:txXfrm>
    </dsp:sp>
    <dsp:sp modelId="{23FB24F7-36CB-4934-B8A3-2D06D1E7354F}">
      <dsp:nvSpPr>
        <dsp:cNvPr id="0" name=""/>
        <dsp:cNvSpPr/>
      </dsp:nvSpPr>
      <dsp:spPr>
        <a:xfrm>
          <a:off x="3987441" y="774446"/>
          <a:ext cx="3624947" cy="217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b="1" kern="1200" dirty="0"/>
            <a:t>📅 Konzultáció gyakorisága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500" b="1" kern="1200" dirty="0"/>
            <a:t>Legalább havi 1 személyes vagy online konzultáció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500" kern="1200" dirty="0"/>
            <a:t>Igazolás: </a:t>
          </a:r>
          <a:r>
            <a:rPr lang="hu-HU" sz="1500" b="1" kern="1200" dirty="0"/>
            <a:t>ösztöndíjas által is aláírt konzultációs lap</a:t>
          </a:r>
          <a:r>
            <a:rPr lang="hu-HU" sz="1500" kern="1200" dirty="0"/>
            <a:t>, melyet a záró beszámolóhoz csatolni szükséges</a:t>
          </a:r>
        </a:p>
      </dsp:txBody>
      <dsp:txXfrm>
        <a:off x="3987441" y="774446"/>
        <a:ext cx="3624947" cy="2174968"/>
      </dsp:txXfrm>
    </dsp:sp>
    <dsp:sp modelId="{3A449384-0C29-4C25-9B09-D679216B1BDE}">
      <dsp:nvSpPr>
        <dsp:cNvPr id="0" name=""/>
        <dsp:cNvSpPr/>
      </dsp:nvSpPr>
      <dsp:spPr>
        <a:xfrm>
          <a:off x="7974883" y="774446"/>
          <a:ext cx="3624947" cy="217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b="1" kern="1200" dirty="0"/>
            <a:t>⚖️ Díjazás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500" kern="1200" dirty="0"/>
            <a:t>A témavezető az </a:t>
          </a:r>
          <a:r>
            <a:rPr lang="hu-HU" sz="1500" b="1" kern="1200" dirty="0"/>
            <a:t>EKÖP keret terhére díjazásra nem jogosult</a:t>
          </a:r>
          <a:endParaRPr lang="hu-HU" sz="1500" kern="1200" dirty="0"/>
        </a:p>
      </dsp:txBody>
      <dsp:txXfrm>
        <a:off x="7974883" y="774446"/>
        <a:ext cx="3624947" cy="2174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EC7DD-10AE-44D0-A02E-B1F16A269579}">
      <dsp:nvSpPr>
        <dsp:cNvPr id="0" name=""/>
        <dsp:cNvSpPr/>
      </dsp:nvSpPr>
      <dsp:spPr>
        <a:xfrm>
          <a:off x="1218888" y="888"/>
          <a:ext cx="2863141" cy="1717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hallgatói jogviszony igazolás</a:t>
          </a:r>
        </a:p>
      </dsp:txBody>
      <dsp:txXfrm>
        <a:off x="1218888" y="888"/>
        <a:ext cx="2863141" cy="1717885"/>
      </dsp:txXfrm>
    </dsp:sp>
    <dsp:sp modelId="{93DDFBD2-E8B6-4EE5-88A5-0996AB5261AC}">
      <dsp:nvSpPr>
        <dsp:cNvPr id="0" name=""/>
        <dsp:cNvSpPr/>
      </dsp:nvSpPr>
      <dsp:spPr>
        <a:xfrm>
          <a:off x="4368344" y="888"/>
          <a:ext cx="2863141" cy="1717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hu-HU" sz="2000" kern="1200" dirty="0"/>
            <a:t>igazolás tanulmányi eredményről</a:t>
          </a:r>
        </a:p>
      </dsp:txBody>
      <dsp:txXfrm>
        <a:off x="4368344" y="888"/>
        <a:ext cx="2863141" cy="1717885"/>
      </dsp:txXfrm>
    </dsp:sp>
    <dsp:sp modelId="{7998DF6B-DB9B-46A5-8D9C-93BCEF1BDB53}">
      <dsp:nvSpPr>
        <dsp:cNvPr id="0" name=""/>
        <dsp:cNvSpPr/>
      </dsp:nvSpPr>
      <dsp:spPr>
        <a:xfrm>
          <a:off x="7517800" y="888"/>
          <a:ext cx="2863141" cy="1717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hu-HU" sz="2000" kern="1200" dirty="0"/>
            <a:t>témavezetői nyilatkozat</a:t>
          </a:r>
        </a:p>
      </dsp:txBody>
      <dsp:txXfrm>
        <a:off x="7517800" y="888"/>
        <a:ext cx="2863141" cy="1717885"/>
      </dsp:txXfrm>
    </dsp:sp>
    <dsp:sp modelId="{8BAA828F-E288-4A09-A849-C1844C55FD86}">
      <dsp:nvSpPr>
        <dsp:cNvPr id="0" name=""/>
        <dsp:cNvSpPr/>
      </dsp:nvSpPr>
      <dsp:spPr>
        <a:xfrm>
          <a:off x="1218888" y="2005087"/>
          <a:ext cx="2863141" cy="1717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hu-HU" sz="2000" kern="1200" dirty="0"/>
            <a:t>pályázat benyújtásáig megvalósult tudományos tevékenységet bemutató, elismerő dokumentáció</a:t>
          </a:r>
        </a:p>
      </dsp:txBody>
      <dsp:txXfrm>
        <a:off x="1218888" y="2005087"/>
        <a:ext cx="2863141" cy="1717885"/>
      </dsp:txXfrm>
    </dsp:sp>
    <dsp:sp modelId="{9DCD8D1F-C3CB-45C2-AF6C-620C5AEF16AF}">
      <dsp:nvSpPr>
        <dsp:cNvPr id="0" name=""/>
        <dsp:cNvSpPr/>
      </dsp:nvSpPr>
      <dsp:spPr>
        <a:xfrm>
          <a:off x="4368344" y="2005087"/>
          <a:ext cx="2863141" cy="1717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hu-HU" sz="2000" kern="1200" dirty="0"/>
            <a:t>felsőoktatási intézményi igazolás korábbi ÚNKP programban történő részvételről és a záróbeszámoló eredményéről</a:t>
          </a:r>
        </a:p>
      </dsp:txBody>
      <dsp:txXfrm>
        <a:off x="4368344" y="2005087"/>
        <a:ext cx="2863141" cy="1717885"/>
      </dsp:txXfrm>
    </dsp:sp>
    <dsp:sp modelId="{6FB5EBEC-A10C-4BC1-806D-01DCAFD76763}">
      <dsp:nvSpPr>
        <dsp:cNvPr id="0" name=""/>
        <dsp:cNvSpPr/>
      </dsp:nvSpPr>
      <dsp:spPr>
        <a:xfrm>
          <a:off x="7517800" y="2005087"/>
          <a:ext cx="2863141" cy="1717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hu-HU" sz="2000" kern="1200" dirty="0"/>
            <a:t>felsőoktatási intézményi igazolás korábbi EKÖP programban történő részvételről és a záróbeszámoló eredményéről</a:t>
          </a:r>
        </a:p>
      </dsp:txBody>
      <dsp:txXfrm>
        <a:off x="7517800" y="2005087"/>
        <a:ext cx="2863141" cy="17178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5C3AE-032E-4DAB-9DE2-308BBBD3A6F9}">
      <dsp:nvSpPr>
        <dsp:cNvPr id="0" name=""/>
        <dsp:cNvSpPr/>
      </dsp:nvSpPr>
      <dsp:spPr>
        <a:xfrm>
          <a:off x="3" y="21264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TDK, OTDK részvétel, helyezés, </a:t>
          </a:r>
          <a:r>
            <a:rPr lang="hu-HU" sz="1600" b="1" kern="1200" dirty="0"/>
            <a:t>Pro </a:t>
          </a:r>
          <a:r>
            <a:rPr lang="hu-HU" sz="1600" b="1" kern="1200" dirty="0" err="1"/>
            <a:t>Scientia</a:t>
          </a:r>
          <a:r>
            <a:rPr lang="hu-HU" sz="1600" b="1" kern="1200" dirty="0"/>
            <a:t>/</a:t>
          </a:r>
          <a:r>
            <a:rPr lang="hu-HU" sz="1600" b="1" kern="1200" dirty="0" err="1"/>
            <a:t>Arte</a:t>
          </a:r>
          <a:r>
            <a:rPr lang="hu-HU" sz="1600" b="1" kern="1200" dirty="0"/>
            <a:t> Aranyérem</a:t>
          </a:r>
          <a:endParaRPr lang="hu-HU" sz="1600" kern="1200" dirty="0"/>
        </a:p>
      </dsp:txBody>
      <dsp:txXfrm>
        <a:off x="3" y="21264"/>
        <a:ext cx="1806746" cy="1439999"/>
      </dsp:txXfrm>
    </dsp:sp>
    <dsp:sp modelId="{B3370B45-190F-42C1-9A62-94230425E87E}">
      <dsp:nvSpPr>
        <dsp:cNvPr id="0" name=""/>
        <dsp:cNvSpPr/>
      </dsp:nvSpPr>
      <dsp:spPr>
        <a:xfrm>
          <a:off x="1962392" y="6207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Szakkollégiumi tevékenység</a:t>
          </a:r>
        </a:p>
      </dsp:txBody>
      <dsp:txXfrm>
        <a:off x="1962392" y="6207"/>
        <a:ext cx="1806746" cy="1439999"/>
      </dsp:txXfrm>
    </dsp:sp>
    <dsp:sp modelId="{95C12AD1-D159-4837-9620-832960459D59}">
      <dsp:nvSpPr>
        <dsp:cNvPr id="0" name=""/>
        <dsp:cNvSpPr/>
      </dsp:nvSpPr>
      <dsp:spPr>
        <a:xfrm>
          <a:off x="3922797" y="32270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Tudományos/művészeti díjak, ösztöndíjak</a:t>
          </a:r>
        </a:p>
      </dsp:txBody>
      <dsp:txXfrm>
        <a:off x="3922797" y="32270"/>
        <a:ext cx="1806746" cy="1439999"/>
      </dsp:txXfrm>
    </dsp:sp>
    <dsp:sp modelId="{51710E30-D395-4CDA-8EE7-CA837C395A77}">
      <dsp:nvSpPr>
        <dsp:cNvPr id="0" name=""/>
        <dsp:cNvSpPr/>
      </dsp:nvSpPr>
      <dsp:spPr>
        <a:xfrm>
          <a:off x="5900061" y="22647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Kutatásokban, terepmunkában részvétel (</a:t>
          </a:r>
          <a:r>
            <a:rPr lang="hu-HU" sz="1600" b="1" kern="1200" dirty="0"/>
            <a:t>szaktanári igazolás</a:t>
          </a:r>
          <a:r>
            <a:rPr lang="hu-HU" sz="1600" kern="1200" dirty="0"/>
            <a:t>)</a:t>
          </a:r>
        </a:p>
      </dsp:txBody>
      <dsp:txXfrm>
        <a:off x="5900061" y="22647"/>
        <a:ext cx="1806746" cy="1439999"/>
      </dsp:txXfrm>
    </dsp:sp>
    <dsp:sp modelId="{F9EE32DA-2337-4074-AE3A-850389E2AF67}">
      <dsp:nvSpPr>
        <dsp:cNvPr id="0" name=""/>
        <dsp:cNvSpPr/>
      </dsp:nvSpPr>
      <dsp:spPr>
        <a:xfrm>
          <a:off x="7895441" y="14844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Tudományos ismeretterjesztő/Tudománynépszerűsítő tevékenység, nemzetközi eredmény</a:t>
          </a:r>
        </a:p>
      </dsp:txBody>
      <dsp:txXfrm>
        <a:off x="7895441" y="14844"/>
        <a:ext cx="1806746" cy="1439999"/>
      </dsp:txXfrm>
    </dsp:sp>
    <dsp:sp modelId="{4F73A3CD-A247-4888-AAB4-1AD5BB690581}">
      <dsp:nvSpPr>
        <dsp:cNvPr id="0" name=""/>
        <dsp:cNvSpPr/>
      </dsp:nvSpPr>
      <dsp:spPr>
        <a:xfrm>
          <a:off x="9902981" y="24851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nl-NL" sz="1600" b="1" kern="1200" dirty="0"/>
            <a:t>Publikációs lista</a:t>
          </a:r>
          <a:r>
            <a:rPr lang="nl-NL" sz="1600" kern="1200" dirty="0"/>
            <a:t> (MTMT link is elegendő)</a:t>
          </a:r>
        </a:p>
      </dsp:txBody>
      <dsp:txXfrm>
        <a:off x="9902981" y="24851"/>
        <a:ext cx="1806746" cy="1439999"/>
      </dsp:txXfrm>
    </dsp:sp>
    <dsp:sp modelId="{3F18F392-C292-4BE0-BE4B-0CD2A91630B4}">
      <dsp:nvSpPr>
        <dsp:cNvPr id="0" name=""/>
        <dsp:cNvSpPr/>
      </dsp:nvSpPr>
      <dsp:spPr>
        <a:xfrm>
          <a:off x="3" y="1526788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Konferencia-részvétel, kiállítás</a:t>
          </a:r>
        </a:p>
      </dsp:txBody>
      <dsp:txXfrm>
        <a:off x="3" y="1526788"/>
        <a:ext cx="1806746" cy="1439999"/>
      </dsp:txXfrm>
    </dsp:sp>
    <dsp:sp modelId="{EE067056-C6FB-4621-BDA2-9F00C76A85DB}">
      <dsp:nvSpPr>
        <dsp:cNvPr id="0" name=""/>
        <dsp:cNvSpPr/>
      </dsp:nvSpPr>
      <dsp:spPr>
        <a:xfrm>
          <a:off x="1956004" y="1534508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Országos Tanulmányi Verseny/OKTV döntőjében részvétel, elért eredmény</a:t>
          </a:r>
        </a:p>
      </dsp:txBody>
      <dsp:txXfrm>
        <a:off x="1956004" y="1534508"/>
        <a:ext cx="1806746" cy="1439999"/>
      </dsp:txXfrm>
    </dsp:sp>
    <dsp:sp modelId="{57EFE8E9-091E-4B33-86EC-A06EC361E6E8}">
      <dsp:nvSpPr>
        <dsp:cNvPr id="0" name=""/>
        <dsp:cNvSpPr/>
      </dsp:nvSpPr>
      <dsp:spPr>
        <a:xfrm>
          <a:off x="3933816" y="1524516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Kutató diákok országos konferenciáján részvétel, elért eredmény</a:t>
          </a:r>
        </a:p>
      </dsp:txBody>
      <dsp:txXfrm>
        <a:off x="3933816" y="1524516"/>
        <a:ext cx="1806746" cy="1439999"/>
      </dsp:txXfrm>
    </dsp:sp>
    <dsp:sp modelId="{17BC1523-DC65-4DC0-BBF4-712CE00902A4}">
      <dsp:nvSpPr>
        <dsp:cNvPr id="0" name=""/>
        <dsp:cNvSpPr/>
      </dsp:nvSpPr>
      <dsp:spPr>
        <a:xfrm>
          <a:off x="5900061" y="1526117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Középiskolások számára szervezett tudományos kutatótábor munkájában részvétel</a:t>
          </a:r>
        </a:p>
      </dsp:txBody>
      <dsp:txXfrm>
        <a:off x="5900061" y="1526117"/>
        <a:ext cx="1806746" cy="1439999"/>
      </dsp:txXfrm>
    </dsp:sp>
    <dsp:sp modelId="{65EC4055-C895-4BB9-BA00-0057BE0D7F89}">
      <dsp:nvSpPr>
        <dsp:cNvPr id="0" name=""/>
        <dsp:cNvSpPr/>
      </dsp:nvSpPr>
      <dsp:spPr>
        <a:xfrm>
          <a:off x="7881843" y="1515508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Középiskolai egyéni/csoportos tudományos vagy művészeti munka</a:t>
          </a:r>
        </a:p>
      </dsp:txBody>
      <dsp:txXfrm>
        <a:off x="7881843" y="1515508"/>
        <a:ext cx="1806746" cy="1439999"/>
      </dsp:txXfrm>
    </dsp:sp>
    <dsp:sp modelId="{92D79ABA-FD03-45C6-A187-2765CAB0CE29}">
      <dsp:nvSpPr>
        <dsp:cNvPr id="0" name=""/>
        <dsp:cNvSpPr/>
      </dsp:nvSpPr>
      <dsp:spPr>
        <a:xfrm>
          <a:off x="9893741" y="1516891"/>
          <a:ext cx="1806746" cy="143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600" kern="1200" dirty="0"/>
            <a:t>Egyéb szakmai, iparjogvédelmi tevékenység</a:t>
          </a:r>
        </a:p>
      </dsp:txBody>
      <dsp:txXfrm>
        <a:off x="9893741" y="1516891"/>
        <a:ext cx="1806746" cy="14399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EC7DD-10AE-44D0-A02E-B1F16A269579}">
      <dsp:nvSpPr>
        <dsp:cNvPr id="0" name=""/>
        <dsp:cNvSpPr/>
      </dsp:nvSpPr>
      <dsp:spPr>
        <a:xfrm>
          <a:off x="3722984" y="17115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Hallgatói jogviszony igazolás</a:t>
          </a:r>
        </a:p>
      </dsp:txBody>
      <dsp:txXfrm>
        <a:off x="3722984" y="17115"/>
        <a:ext cx="2051984" cy="1079999"/>
      </dsp:txXfrm>
    </dsp:sp>
    <dsp:sp modelId="{7998DF6B-DB9B-46A5-8D9C-93BCEF1BDB53}">
      <dsp:nvSpPr>
        <dsp:cNvPr id="0" name=""/>
        <dsp:cNvSpPr/>
      </dsp:nvSpPr>
      <dsp:spPr>
        <a:xfrm>
          <a:off x="5966257" y="17115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hu-HU" sz="1300" kern="1200" dirty="0"/>
            <a:t>Témavezetői nyilatkozat</a:t>
          </a:r>
        </a:p>
      </dsp:txBody>
      <dsp:txXfrm>
        <a:off x="5966257" y="17115"/>
        <a:ext cx="2051984" cy="1079999"/>
      </dsp:txXfrm>
    </dsp:sp>
    <dsp:sp modelId="{7F19D225-A893-4635-B64A-52CEC4FA6A15}">
      <dsp:nvSpPr>
        <dsp:cNvPr id="0" name=""/>
        <dsp:cNvSpPr/>
      </dsp:nvSpPr>
      <dsp:spPr>
        <a:xfrm>
          <a:off x="2703227" y="1497227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b="0" kern="1200" dirty="0"/>
            <a:t>TDK, OTDK minősített helyezés, Pro </a:t>
          </a:r>
          <a:r>
            <a:rPr lang="hu-HU" sz="1300" b="0" kern="1200" dirty="0" err="1"/>
            <a:t>Scientia</a:t>
          </a:r>
          <a:r>
            <a:rPr lang="hu-HU" sz="1300" b="0" kern="1200" dirty="0"/>
            <a:t>/</a:t>
          </a:r>
          <a:r>
            <a:rPr lang="hu-HU" sz="1300" b="0" kern="1200" dirty="0" err="1"/>
            <a:t>Arte</a:t>
          </a:r>
          <a:r>
            <a:rPr lang="hu-HU" sz="1300" b="0" kern="1200" dirty="0"/>
            <a:t> Aranyérem</a:t>
          </a:r>
        </a:p>
      </dsp:txBody>
      <dsp:txXfrm>
        <a:off x="2703227" y="1497227"/>
        <a:ext cx="2051984" cy="1079999"/>
      </dsp:txXfrm>
    </dsp:sp>
    <dsp:sp modelId="{C795A665-2B29-49FB-A2F8-652015D4FD81}">
      <dsp:nvSpPr>
        <dsp:cNvPr id="0" name=""/>
        <dsp:cNvSpPr/>
      </dsp:nvSpPr>
      <dsp:spPr>
        <a:xfrm>
          <a:off x="4947231" y="1497227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b="1" kern="1200" dirty="0"/>
            <a:t>Publikációs lista</a:t>
          </a:r>
          <a:endParaRPr lang="hu-HU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300" kern="1200" dirty="0"/>
            <a:t>Karbantartott MTMT esetén: </a:t>
          </a:r>
          <a:r>
            <a:rPr lang="hu-HU" sz="1300" b="1" kern="1200" dirty="0"/>
            <a:t>MTMT azonosító</a:t>
          </a:r>
          <a:r>
            <a:rPr lang="hu-HU" sz="1300" kern="1200" dirty="0"/>
            <a:t> elegendő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300" kern="1200" dirty="0"/>
            <a:t>Egyéb esetben: feltöltött lista vagy MTMT hivatkozás</a:t>
          </a:r>
          <a:endParaRPr lang="hu-HU" sz="1300" b="0" kern="1200" dirty="0"/>
        </a:p>
      </dsp:txBody>
      <dsp:txXfrm>
        <a:off x="4947231" y="1497227"/>
        <a:ext cx="2051984" cy="1079999"/>
      </dsp:txXfrm>
    </dsp:sp>
    <dsp:sp modelId="{E8FC14A5-A347-40E7-8630-B513F5C175F7}">
      <dsp:nvSpPr>
        <dsp:cNvPr id="0" name=""/>
        <dsp:cNvSpPr/>
      </dsp:nvSpPr>
      <dsp:spPr>
        <a:xfrm>
          <a:off x="7142470" y="2641675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1300" kern="1200" dirty="0"/>
            <a:t>Tudományos díj, ösztöndíj</a:t>
          </a:r>
        </a:p>
      </dsp:txBody>
      <dsp:txXfrm>
        <a:off x="7142470" y="2641675"/>
        <a:ext cx="2051984" cy="1079999"/>
      </dsp:txXfrm>
    </dsp:sp>
    <dsp:sp modelId="{626A6A31-C5FC-4014-9194-EEF5815C0F37}">
      <dsp:nvSpPr>
        <dsp:cNvPr id="0" name=""/>
        <dsp:cNvSpPr/>
      </dsp:nvSpPr>
      <dsp:spPr>
        <a:xfrm>
          <a:off x="7141431" y="1497219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Szakmai-közösségi tevékenység, kutatás, terepmunka</a:t>
          </a:r>
        </a:p>
      </dsp:txBody>
      <dsp:txXfrm>
        <a:off x="7141431" y="1497219"/>
        <a:ext cx="2051984" cy="1079999"/>
      </dsp:txXfrm>
    </dsp:sp>
    <dsp:sp modelId="{2388B8F0-0363-489B-81C1-750DAFF591A5}">
      <dsp:nvSpPr>
        <dsp:cNvPr id="0" name=""/>
        <dsp:cNvSpPr/>
      </dsp:nvSpPr>
      <dsp:spPr>
        <a:xfrm>
          <a:off x="460956" y="2641675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Tudományos ismeretterjesztés, népszerűsítő tevékenység</a:t>
          </a:r>
        </a:p>
      </dsp:txBody>
      <dsp:txXfrm>
        <a:off x="460956" y="2641675"/>
        <a:ext cx="2051984" cy="1079999"/>
      </dsp:txXfrm>
    </dsp:sp>
    <dsp:sp modelId="{39FABB71-3060-4009-93E8-55A5BB465FAE}">
      <dsp:nvSpPr>
        <dsp:cNvPr id="0" name=""/>
        <dsp:cNvSpPr/>
      </dsp:nvSpPr>
      <dsp:spPr>
        <a:xfrm>
          <a:off x="2671705" y="2641675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Nemzetközi megmérettetés, tudományos teljesítmény</a:t>
          </a:r>
        </a:p>
      </dsp:txBody>
      <dsp:txXfrm>
        <a:off x="2671705" y="2641675"/>
        <a:ext cx="2051984" cy="1079999"/>
      </dsp:txXfrm>
    </dsp:sp>
    <dsp:sp modelId="{63F97B98-7484-4D46-8810-BD9DB978ABAB}">
      <dsp:nvSpPr>
        <dsp:cNvPr id="0" name=""/>
        <dsp:cNvSpPr/>
      </dsp:nvSpPr>
      <dsp:spPr>
        <a:xfrm>
          <a:off x="4953697" y="2641675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Konferenciarészvétel, kiállítás igazolása</a:t>
          </a:r>
        </a:p>
      </dsp:txBody>
      <dsp:txXfrm>
        <a:off x="4953697" y="2641675"/>
        <a:ext cx="2051984" cy="1079999"/>
      </dsp:txXfrm>
    </dsp:sp>
    <dsp:sp modelId="{AB3196B9-7058-48A5-8859-5BBB822DA3AB}">
      <dsp:nvSpPr>
        <dsp:cNvPr id="0" name=""/>
        <dsp:cNvSpPr/>
      </dsp:nvSpPr>
      <dsp:spPr>
        <a:xfrm>
          <a:off x="9354952" y="2641675"/>
          <a:ext cx="2051984" cy="107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Egyéb szakmai és iparjogvédelmi tevékenységet bemutató dokumentáció</a:t>
          </a:r>
        </a:p>
      </dsp:txBody>
      <dsp:txXfrm>
        <a:off x="9354952" y="2641675"/>
        <a:ext cx="2051984" cy="10799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66B9C-1524-46FD-A2C3-60D6E2F844B9}">
      <dsp:nvSpPr>
        <dsp:cNvPr id="0" name=""/>
        <dsp:cNvSpPr/>
      </dsp:nvSpPr>
      <dsp:spPr>
        <a:xfrm>
          <a:off x="3398" y="109495"/>
          <a:ext cx="2696054" cy="1617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u-HU" sz="2100" b="1" kern="1200"/>
            <a:t>Munkáltatói jogviszony igazolás</a:t>
          </a:r>
          <a:endParaRPr lang="hu-HU" sz="2100" kern="1200"/>
        </a:p>
      </dsp:txBody>
      <dsp:txXfrm>
        <a:off x="3398" y="109495"/>
        <a:ext cx="2696054" cy="1617632"/>
      </dsp:txXfrm>
    </dsp:sp>
    <dsp:sp modelId="{FC03F13F-2CD5-427E-AC7C-FB16C737D258}">
      <dsp:nvSpPr>
        <dsp:cNvPr id="0" name=""/>
        <dsp:cNvSpPr/>
      </dsp:nvSpPr>
      <dsp:spPr>
        <a:xfrm>
          <a:off x="2969058" y="109495"/>
          <a:ext cx="2696054" cy="1617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1" kern="1200" dirty="0"/>
            <a:t>Publikációs lista</a:t>
          </a:r>
          <a:endParaRPr lang="hu-HU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600" kern="1200" dirty="0"/>
            <a:t>Karbantartott MTMT esetén: </a:t>
          </a:r>
          <a:r>
            <a:rPr lang="hu-HU" sz="1600" b="1" kern="1200" dirty="0"/>
            <a:t>MTMT azonosító</a:t>
          </a:r>
          <a:r>
            <a:rPr lang="hu-HU" sz="1600" kern="1200" dirty="0"/>
            <a:t> elegendő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hu-HU" sz="1600" kern="1200" dirty="0"/>
            <a:t>Egyéb esetben: feltöltött lista vagy MTMT hivatkozás</a:t>
          </a:r>
        </a:p>
      </dsp:txBody>
      <dsp:txXfrm>
        <a:off x="2969058" y="109495"/>
        <a:ext cx="2696054" cy="1617632"/>
      </dsp:txXfrm>
    </dsp:sp>
    <dsp:sp modelId="{9157B0FC-53A9-49BD-91B9-59008CB04B77}">
      <dsp:nvSpPr>
        <dsp:cNvPr id="0" name=""/>
        <dsp:cNvSpPr/>
      </dsp:nvSpPr>
      <dsp:spPr>
        <a:xfrm>
          <a:off x="5934718" y="109495"/>
          <a:ext cx="2696054" cy="1617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1" kern="1200"/>
            <a:t>Konferenciarészvétel, kiállítás igazolása</a:t>
          </a:r>
          <a:endParaRPr lang="hu-HU" sz="2100" kern="1200"/>
        </a:p>
      </dsp:txBody>
      <dsp:txXfrm>
        <a:off x="5934718" y="109495"/>
        <a:ext cx="2696054" cy="1617632"/>
      </dsp:txXfrm>
    </dsp:sp>
    <dsp:sp modelId="{36E22819-6F82-4FB8-A1B1-26F5211C60BE}">
      <dsp:nvSpPr>
        <dsp:cNvPr id="0" name=""/>
        <dsp:cNvSpPr/>
      </dsp:nvSpPr>
      <dsp:spPr>
        <a:xfrm>
          <a:off x="8900378" y="109495"/>
          <a:ext cx="2696054" cy="1617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1" kern="1200"/>
            <a:t>További tudományos teljesítmény dokumentációja</a:t>
          </a:r>
          <a:endParaRPr lang="hu-HU" sz="2100" kern="1200"/>
        </a:p>
      </dsp:txBody>
      <dsp:txXfrm>
        <a:off x="8900378" y="109495"/>
        <a:ext cx="2696054" cy="1617632"/>
      </dsp:txXfrm>
    </dsp:sp>
    <dsp:sp modelId="{0A4A339F-4C8E-4DA1-817C-3A0403520F91}">
      <dsp:nvSpPr>
        <dsp:cNvPr id="0" name=""/>
        <dsp:cNvSpPr/>
      </dsp:nvSpPr>
      <dsp:spPr>
        <a:xfrm>
          <a:off x="1486228" y="1996733"/>
          <a:ext cx="2696054" cy="1617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1" kern="1200" dirty="0"/>
            <a:t>Szakmai-közösségi tevékenység</a:t>
          </a:r>
          <a:r>
            <a:rPr lang="hu-HU" sz="2100" kern="1200" dirty="0"/>
            <a:t>, kutatásokban, terepmunkában részvétel igazolása</a:t>
          </a:r>
        </a:p>
      </dsp:txBody>
      <dsp:txXfrm>
        <a:off x="1486228" y="1996733"/>
        <a:ext cx="2696054" cy="1617632"/>
      </dsp:txXfrm>
    </dsp:sp>
    <dsp:sp modelId="{96E605FF-9EF4-4B46-97D0-9FBF6D981A09}">
      <dsp:nvSpPr>
        <dsp:cNvPr id="0" name=""/>
        <dsp:cNvSpPr/>
      </dsp:nvSpPr>
      <dsp:spPr>
        <a:xfrm>
          <a:off x="4451888" y="1996733"/>
          <a:ext cx="2696054" cy="1617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1" kern="1200" dirty="0"/>
            <a:t>Tudományos ismeretterjesztő / népszerűsítő tevékenység dokumentációja</a:t>
          </a:r>
          <a:endParaRPr lang="hu-HU" sz="2100" kern="1200" dirty="0"/>
        </a:p>
      </dsp:txBody>
      <dsp:txXfrm>
        <a:off x="4451888" y="1996733"/>
        <a:ext cx="2696054" cy="1617632"/>
      </dsp:txXfrm>
    </dsp:sp>
    <dsp:sp modelId="{9F084ACE-3BA7-4362-9087-E8DEC41DA4A2}">
      <dsp:nvSpPr>
        <dsp:cNvPr id="0" name=""/>
        <dsp:cNvSpPr/>
      </dsp:nvSpPr>
      <dsp:spPr>
        <a:xfrm>
          <a:off x="7417548" y="1996733"/>
          <a:ext cx="2696054" cy="1617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1" kern="1200" dirty="0"/>
            <a:t>Egyéb szakmai és iparjogvédelmi tevékenységet bemutató dokumentumok</a:t>
          </a:r>
          <a:endParaRPr lang="hu-HU" sz="2100" kern="1200" dirty="0"/>
        </a:p>
      </dsp:txBody>
      <dsp:txXfrm>
        <a:off x="7417548" y="1996733"/>
        <a:ext cx="2696054" cy="16176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8C1F3-F2B6-45BC-973E-B574083A7965}">
      <dsp:nvSpPr>
        <dsp:cNvPr id="0" name=""/>
        <dsp:cNvSpPr/>
      </dsp:nvSpPr>
      <dsp:spPr>
        <a:xfrm>
          <a:off x="909793" y="1628"/>
          <a:ext cx="2219007" cy="13314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A pályázó az Országos Tudományos Diákköri Tanács által adományozott Pro </a:t>
          </a:r>
          <a:r>
            <a:rPr lang="hu-HU" sz="1600" kern="1200" dirty="0" err="1"/>
            <a:t>Scientia</a:t>
          </a:r>
          <a:r>
            <a:rPr lang="hu-HU" sz="1600" kern="1200" dirty="0"/>
            <a:t>/</a:t>
          </a:r>
          <a:r>
            <a:rPr lang="hu-HU" sz="1600" kern="1200" dirty="0" err="1"/>
            <a:t>Arte</a:t>
          </a:r>
          <a:r>
            <a:rPr lang="hu-HU" sz="1600" kern="1200" dirty="0"/>
            <a:t> Aranyérem kitüntetésben részesült (</a:t>
          </a:r>
          <a:r>
            <a:rPr lang="hu-HU" sz="1600" kern="1200" dirty="0" err="1"/>
            <a:t>max</a:t>
          </a:r>
          <a:r>
            <a:rPr lang="hu-HU" sz="1600" kern="1200" dirty="0"/>
            <a:t>. 10 pont)</a:t>
          </a:r>
        </a:p>
      </dsp:txBody>
      <dsp:txXfrm>
        <a:off x="909793" y="1628"/>
        <a:ext cx="2219007" cy="1331404"/>
      </dsp:txXfrm>
    </dsp:sp>
    <dsp:sp modelId="{FF15C795-75A0-4F54-A2EA-E1C55E643870}">
      <dsp:nvSpPr>
        <dsp:cNvPr id="0" name=""/>
        <dsp:cNvSpPr/>
      </dsp:nvSpPr>
      <dsp:spPr>
        <a:xfrm>
          <a:off x="3350701" y="1628"/>
          <a:ext cx="2219007" cy="13314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A pályázó az Országos Tudományos Diákköri Konferencián (OTDK) elért I. helyezéssel rendelkezik (</a:t>
          </a:r>
          <a:r>
            <a:rPr lang="hu-HU" sz="1600" kern="1200" dirty="0" err="1"/>
            <a:t>max</a:t>
          </a:r>
          <a:r>
            <a:rPr lang="hu-HU" sz="1600" kern="1200" dirty="0"/>
            <a:t>. 10 pont)</a:t>
          </a:r>
        </a:p>
      </dsp:txBody>
      <dsp:txXfrm>
        <a:off x="3350701" y="1628"/>
        <a:ext cx="2219007" cy="1331404"/>
      </dsp:txXfrm>
    </dsp:sp>
    <dsp:sp modelId="{F5876E6D-3293-4869-9DE7-E9B9B5604584}">
      <dsp:nvSpPr>
        <dsp:cNvPr id="0" name=""/>
        <dsp:cNvSpPr/>
      </dsp:nvSpPr>
      <dsp:spPr>
        <a:xfrm>
          <a:off x="5791609" y="1628"/>
          <a:ext cx="2219007" cy="13314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A pályázó az Országos Tudományos Diákköri Konferencián (OTDK) elért II. helyezéssel rendelkezik (</a:t>
          </a:r>
          <a:r>
            <a:rPr lang="hu-HU" sz="1600" kern="1200" dirty="0" err="1"/>
            <a:t>max</a:t>
          </a:r>
          <a:r>
            <a:rPr lang="hu-HU" sz="1600" kern="1200" dirty="0"/>
            <a:t>. 5 pont)</a:t>
          </a:r>
        </a:p>
      </dsp:txBody>
      <dsp:txXfrm>
        <a:off x="5791609" y="1628"/>
        <a:ext cx="2219007" cy="1331404"/>
      </dsp:txXfrm>
    </dsp:sp>
    <dsp:sp modelId="{C09B58A4-3887-4A3E-B6A6-626A1699C153}">
      <dsp:nvSpPr>
        <dsp:cNvPr id="0" name=""/>
        <dsp:cNvSpPr/>
      </dsp:nvSpPr>
      <dsp:spPr>
        <a:xfrm>
          <a:off x="8232518" y="1628"/>
          <a:ext cx="2219007" cy="13314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A pályázó az Országos Tudományos Diákköri Konferencián (OTDK) elért III. vagy helyi TDK konferencia I. helyezéssel rendelkezik (</a:t>
          </a:r>
          <a:r>
            <a:rPr lang="hu-HU" sz="1600" kern="1200" dirty="0" err="1"/>
            <a:t>max</a:t>
          </a:r>
          <a:r>
            <a:rPr lang="hu-HU" sz="1600" kern="1200" dirty="0"/>
            <a:t>. 2 pont)</a:t>
          </a:r>
        </a:p>
      </dsp:txBody>
      <dsp:txXfrm>
        <a:off x="8232518" y="1628"/>
        <a:ext cx="2219007" cy="1331404"/>
      </dsp:txXfrm>
    </dsp:sp>
    <dsp:sp modelId="{CE3798DE-2C74-4AD7-90F3-783C5B490397}">
      <dsp:nvSpPr>
        <dsp:cNvPr id="0" name=""/>
        <dsp:cNvSpPr/>
      </dsp:nvSpPr>
      <dsp:spPr>
        <a:xfrm>
          <a:off x="4571155" y="1451110"/>
          <a:ext cx="2219007" cy="13314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600" kern="1200" dirty="0"/>
            <a:t>Nemzetközi versenyeredmény (</a:t>
          </a:r>
          <a:r>
            <a:rPr lang="hu-HU" sz="1600" kern="1200" dirty="0" err="1"/>
            <a:t>max</a:t>
          </a:r>
          <a:r>
            <a:rPr lang="hu-HU" sz="1600" kern="1200" dirty="0"/>
            <a:t> 10 pont)</a:t>
          </a:r>
        </a:p>
      </dsp:txBody>
      <dsp:txXfrm>
        <a:off x="4571155" y="1451110"/>
        <a:ext cx="2219007" cy="13314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829A5-BCA0-468D-8BF0-C4D8D4834D6C}">
      <dsp:nvSpPr>
        <dsp:cNvPr id="0" name=""/>
        <dsp:cNvSpPr/>
      </dsp:nvSpPr>
      <dsp:spPr>
        <a:xfrm>
          <a:off x="725013" y="36577"/>
          <a:ext cx="2793854" cy="1676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A pályázó a </a:t>
          </a:r>
          <a:r>
            <a:rPr lang="hu-HU" sz="1800" kern="1200" dirty="0" err="1"/>
            <a:t>Scimago</a:t>
          </a:r>
          <a:r>
            <a:rPr lang="hu-HU" sz="1800" kern="1200" dirty="0"/>
            <a:t> Journal </a:t>
          </a:r>
          <a:r>
            <a:rPr lang="hu-HU" sz="1800" kern="1200" dirty="0" err="1"/>
            <a:t>Ranking</a:t>
          </a:r>
          <a:r>
            <a:rPr lang="hu-HU" sz="1800" kern="1200" dirty="0"/>
            <a:t> szerinti Q1/Q2 megjelent közlemény szerzője (5 pont)</a:t>
          </a:r>
        </a:p>
      </dsp:txBody>
      <dsp:txXfrm>
        <a:off x="725013" y="36577"/>
        <a:ext cx="2793854" cy="1676312"/>
      </dsp:txXfrm>
    </dsp:sp>
    <dsp:sp modelId="{4859D1CD-EB77-478C-9149-78AB33E375BE}">
      <dsp:nvSpPr>
        <dsp:cNvPr id="0" name=""/>
        <dsp:cNvSpPr/>
      </dsp:nvSpPr>
      <dsp:spPr>
        <a:xfrm>
          <a:off x="3798253" y="36577"/>
          <a:ext cx="2793854" cy="1676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a Magyar Tudományos Akadémia tudományos osztályai által “A” vagy “B” kategóriába sorolt folyóiratokban megjelent közlemény szerzője  (5 pont)</a:t>
          </a:r>
        </a:p>
      </dsp:txBody>
      <dsp:txXfrm>
        <a:off x="3798253" y="36577"/>
        <a:ext cx="2793854" cy="1676312"/>
      </dsp:txXfrm>
    </dsp:sp>
    <dsp:sp modelId="{658E09A4-02B2-4A54-99A1-CF29A36C1902}">
      <dsp:nvSpPr>
        <dsp:cNvPr id="0" name=""/>
        <dsp:cNvSpPr/>
      </dsp:nvSpPr>
      <dsp:spPr>
        <a:xfrm>
          <a:off x="6871493" y="36577"/>
          <a:ext cx="2793854" cy="1676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IEEE folyóiratban (6 pont) megjelent közlemény szerzője</a:t>
          </a:r>
        </a:p>
      </dsp:txBody>
      <dsp:txXfrm>
        <a:off x="6871493" y="36577"/>
        <a:ext cx="2793854" cy="1676312"/>
      </dsp:txXfrm>
    </dsp:sp>
    <dsp:sp modelId="{0C2D36CE-B077-405D-A909-68A2F2B5AE3A}">
      <dsp:nvSpPr>
        <dsp:cNvPr id="0" name=""/>
        <dsp:cNvSpPr/>
      </dsp:nvSpPr>
      <dsp:spPr>
        <a:xfrm>
          <a:off x="2234672" y="1901955"/>
          <a:ext cx="2793854" cy="1676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Tanulmányi eredmények (</a:t>
          </a:r>
          <a:r>
            <a:rPr lang="hu-HU" sz="1800" kern="1200" dirty="0" err="1"/>
            <a:t>max</a:t>
          </a:r>
          <a:r>
            <a:rPr lang="hu-HU" sz="1800" kern="1200" dirty="0"/>
            <a:t>. 30 pont)</a:t>
          </a:r>
        </a:p>
      </dsp:txBody>
      <dsp:txXfrm>
        <a:off x="2234672" y="1901955"/>
        <a:ext cx="2793854" cy="1676312"/>
      </dsp:txXfrm>
    </dsp:sp>
    <dsp:sp modelId="{6A7AC72A-46C3-480F-BB22-C4BD97894402}">
      <dsp:nvSpPr>
        <dsp:cNvPr id="0" name=""/>
        <dsp:cNvSpPr/>
      </dsp:nvSpPr>
      <dsp:spPr>
        <a:xfrm>
          <a:off x="5325709" y="1901955"/>
          <a:ext cx="2793854" cy="1676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A pályázat benyújtásáig megvalósult tudományos tevékenységek (</a:t>
          </a:r>
          <a:r>
            <a:rPr lang="hu-HU" sz="1800" kern="1200" dirty="0" err="1"/>
            <a:t>max</a:t>
          </a:r>
          <a:r>
            <a:rPr lang="hu-HU" sz="1800" kern="1200" dirty="0"/>
            <a:t>. 20 pont)</a:t>
          </a:r>
        </a:p>
      </dsp:txBody>
      <dsp:txXfrm>
        <a:off x="5325709" y="1901955"/>
        <a:ext cx="2793854" cy="1676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E9C95-8DD4-47A8-B6D8-C50F8C9208CE}">
      <dsp:nvSpPr>
        <dsp:cNvPr id="0" name=""/>
        <dsp:cNvSpPr/>
      </dsp:nvSpPr>
      <dsp:spPr>
        <a:xfrm>
          <a:off x="0" y="692091"/>
          <a:ext cx="3553358" cy="2132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Korábbi ÚNKP/EKÖP ösztöndíj pályázat, amennyiben a beszámoló minősítése legalább „megfelelt” (</a:t>
          </a:r>
          <a:r>
            <a:rPr lang="hu-HU" sz="2000" kern="1200" dirty="0" err="1"/>
            <a:t>max</a:t>
          </a:r>
          <a:r>
            <a:rPr lang="hu-HU" sz="2000" kern="1200" dirty="0"/>
            <a:t>. 10 pont)</a:t>
          </a:r>
        </a:p>
      </dsp:txBody>
      <dsp:txXfrm>
        <a:off x="0" y="692091"/>
        <a:ext cx="3553358" cy="2132014"/>
      </dsp:txXfrm>
    </dsp:sp>
    <dsp:sp modelId="{EA430DE8-D4EA-4FEA-B419-06AA5B6DD319}">
      <dsp:nvSpPr>
        <dsp:cNvPr id="0" name=""/>
        <dsp:cNvSpPr/>
      </dsp:nvSpPr>
      <dsp:spPr>
        <a:xfrm>
          <a:off x="3908693" y="692091"/>
          <a:ext cx="3553358" cy="2132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A pályázó innováció területén végzett kiválósága, különösen iparjogvédelmi </a:t>
          </a:r>
          <a:r>
            <a:rPr lang="hu-HU" sz="2000" kern="1200" dirty="0" err="1"/>
            <a:t>oltalmi</a:t>
          </a:r>
          <a:r>
            <a:rPr lang="hu-HU" sz="2000" kern="1200" dirty="0"/>
            <a:t> bejelentéssel való rendelkezése. (</a:t>
          </a:r>
          <a:r>
            <a:rPr lang="hu-HU" sz="2000" kern="1200" dirty="0" err="1"/>
            <a:t>max</a:t>
          </a:r>
          <a:r>
            <a:rPr lang="hu-HU" sz="2000" kern="1200" dirty="0"/>
            <a:t>. 10 pont)</a:t>
          </a:r>
        </a:p>
      </dsp:txBody>
      <dsp:txXfrm>
        <a:off x="3908693" y="692091"/>
        <a:ext cx="3553358" cy="2132014"/>
      </dsp:txXfrm>
    </dsp:sp>
    <dsp:sp modelId="{0AAECB08-BA9E-418D-B203-A3BC4D3E12E9}">
      <dsp:nvSpPr>
        <dsp:cNvPr id="0" name=""/>
        <dsp:cNvSpPr/>
      </dsp:nvSpPr>
      <dsp:spPr>
        <a:xfrm>
          <a:off x="7817387" y="692091"/>
          <a:ext cx="3553358" cy="2132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 dirty="0"/>
            <a:t>Kutatási terv (</a:t>
          </a:r>
          <a:r>
            <a:rPr lang="hu-HU" sz="2000" kern="1200" dirty="0" err="1"/>
            <a:t>max</a:t>
          </a:r>
          <a:r>
            <a:rPr lang="hu-HU" sz="2000" kern="1200" dirty="0"/>
            <a:t>. 50 pont)</a:t>
          </a:r>
        </a:p>
      </dsp:txBody>
      <dsp:txXfrm>
        <a:off x="7817387" y="692091"/>
        <a:ext cx="3553358" cy="213201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FA09F2-2438-4464-94E9-0AC8F4B8CDD1}">
      <dsp:nvSpPr>
        <dsp:cNvPr id="0" name=""/>
        <dsp:cNvSpPr/>
      </dsp:nvSpPr>
      <dsp:spPr>
        <a:xfrm>
          <a:off x="1569441" y="63577"/>
          <a:ext cx="2672992" cy="1547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Tudományos teljesítmény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A pályázó a doktori fokozat megszerzéséhez szükséges, a doktori iskola által beszámításra kerülő szakmai teljesítménye százaléka alapján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 (</a:t>
          </a:r>
          <a:r>
            <a:rPr lang="hu-HU" sz="1400" kern="1200" dirty="0" err="1"/>
            <a:t>max</a:t>
          </a:r>
          <a:r>
            <a:rPr lang="hu-HU" sz="1400" kern="1200" dirty="0"/>
            <a:t>. 10 pont)</a:t>
          </a:r>
        </a:p>
      </dsp:txBody>
      <dsp:txXfrm>
        <a:off x="1569441" y="63577"/>
        <a:ext cx="2672992" cy="1547996"/>
      </dsp:txXfrm>
    </dsp:sp>
    <dsp:sp modelId="{3C47A697-8485-45A6-8B1D-8948ABD73FA7}">
      <dsp:nvSpPr>
        <dsp:cNvPr id="0" name=""/>
        <dsp:cNvSpPr/>
      </dsp:nvSpPr>
      <dsp:spPr>
        <a:xfrm>
          <a:off x="4497573" y="63577"/>
          <a:ext cx="2672992" cy="1547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Megadott szabadalom/mintaoltalom (</a:t>
          </a:r>
          <a:r>
            <a:rPr lang="hu-HU" sz="1900" kern="1200" dirty="0" err="1"/>
            <a:t>max</a:t>
          </a:r>
          <a:r>
            <a:rPr lang="hu-HU" sz="1900" kern="1200" dirty="0"/>
            <a:t>. 10 pont)</a:t>
          </a:r>
        </a:p>
      </dsp:txBody>
      <dsp:txXfrm>
        <a:off x="4497573" y="63577"/>
        <a:ext cx="2672992" cy="1547996"/>
      </dsp:txXfrm>
    </dsp:sp>
    <dsp:sp modelId="{E930B6F0-8250-436C-92E9-9A8F0F0D1B73}">
      <dsp:nvSpPr>
        <dsp:cNvPr id="0" name=""/>
        <dsp:cNvSpPr/>
      </dsp:nvSpPr>
      <dsp:spPr>
        <a:xfrm>
          <a:off x="7425705" y="63577"/>
          <a:ext cx="2672992" cy="1547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Tudományos díjak, ösztöndíjak, korábbi ÚNKP/EKÖP ösztöndíj (</a:t>
          </a:r>
          <a:r>
            <a:rPr lang="hu-HU" sz="1900" kern="1200" dirty="0" err="1"/>
            <a:t>max</a:t>
          </a:r>
          <a:r>
            <a:rPr lang="hu-HU" sz="1900" kern="1200" dirty="0"/>
            <a:t>. 10 pont)</a:t>
          </a:r>
        </a:p>
      </dsp:txBody>
      <dsp:txXfrm>
        <a:off x="7425705" y="63577"/>
        <a:ext cx="2672992" cy="1547996"/>
      </dsp:txXfrm>
    </dsp:sp>
    <dsp:sp modelId="{D2452D90-AA2D-4B66-B49B-E8C8AA342C6F}">
      <dsp:nvSpPr>
        <dsp:cNvPr id="0" name=""/>
        <dsp:cNvSpPr/>
      </dsp:nvSpPr>
      <dsp:spPr>
        <a:xfrm>
          <a:off x="3017918" y="1786594"/>
          <a:ext cx="2672992" cy="1547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Egyéb szakmai tevékenység (</a:t>
          </a:r>
          <a:r>
            <a:rPr lang="hu-HU" sz="1900" kern="1200" dirty="0" err="1"/>
            <a:t>max</a:t>
          </a:r>
          <a:r>
            <a:rPr lang="hu-HU" sz="1900" kern="1200" dirty="0"/>
            <a:t>. 10 pont)</a:t>
          </a:r>
        </a:p>
      </dsp:txBody>
      <dsp:txXfrm>
        <a:off x="3017918" y="1786594"/>
        <a:ext cx="2672992" cy="1547996"/>
      </dsp:txXfrm>
    </dsp:sp>
    <dsp:sp modelId="{5A20AD04-7234-423A-90C7-36F269460CFD}">
      <dsp:nvSpPr>
        <dsp:cNvPr id="0" name=""/>
        <dsp:cNvSpPr/>
      </dsp:nvSpPr>
      <dsp:spPr>
        <a:xfrm>
          <a:off x="5966257" y="1803351"/>
          <a:ext cx="2672992" cy="1547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Kutatási terv (</a:t>
          </a:r>
          <a:r>
            <a:rPr lang="hu-HU" sz="1900" kern="1200" dirty="0" err="1"/>
            <a:t>max</a:t>
          </a:r>
          <a:r>
            <a:rPr lang="hu-HU" sz="1900" kern="1200" dirty="0"/>
            <a:t>. 60 pont)</a:t>
          </a:r>
        </a:p>
      </dsp:txBody>
      <dsp:txXfrm>
        <a:off x="5966257" y="1803351"/>
        <a:ext cx="2672992" cy="1547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9D374-4ABF-4A74-B475-C217D3141879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C6F45-C139-463C-B125-E14BFEA4D0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1654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85964-301B-4E05-A0AC-A222FD1D8677}" type="datetimeFigureOut">
              <a:rPr lang="hu-HU" smtClean="0"/>
              <a:t>2025. 07. 03.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CD048-3DD1-4962-B730-99E29D05AA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199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8625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069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egy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711354"/>
            <a:ext cx="10080000" cy="880844"/>
          </a:xfrm>
          <a:prstGeom prst="rect">
            <a:avLst/>
          </a:prstGeom>
        </p:spPr>
        <p:txBody>
          <a:bodyPr anchor="b"/>
          <a:lstStyle>
            <a:lvl1pPr algn="l">
              <a:defRPr sz="600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2734812"/>
            <a:ext cx="10080000" cy="7298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 egy sorban</a:t>
            </a:r>
          </a:p>
        </p:txBody>
      </p:sp>
    </p:spTree>
    <p:extLst>
      <p:ext uri="{BB962C8B-B14F-4D97-AF65-F5344CB8AC3E}">
        <p14:creationId xmlns:p14="http://schemas.microsoft.com/office/powerpoint/2010/main" val="175743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két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306279"/>
            <a:ext cx="10080000" cy="1845947"/>
          </a:xfrm>
          <a:prstGeom prst="rect">
            <a:avLst/>
          </a:prstGeom>
        </p:spPr>
        <p:txBody>
          <a:bodyPr anchor="b"/>
          <a:lstStyle>
            <a:lvl1pPr algn="l">
              <a:defRPr sz="6000" b="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 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3261284"/>
            <a:ext cx="10080000" cy="8786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</p:spTree>
    <p:extLst>
      <p:ext uri="{BB962C8B-B14F-4D97-AF65-F5344CB8AC3E}">
        <p14:creationId xmlns:p14="http://schemas.microsoft.com/office/powerpoint/2010/main" val="11145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4400" y="1519200"/>
            <a:ext cx="9126000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>
                <a:latin typeface="Garamond" pitchFamily="18" charset="0"/>
              </a:defRPr>
            </a:lvl1pPr>
            <a:lvl2pPr>
              <a:buClr>
                <a:srgbClr val="72B240"/>
              </a:buClr>
              <a:defRPr>
                <a:latin typeface="Garamond" pitchFamily="18" charset="0"/>
              </a:defRPr>
            </a:lvl2pPr>
            <a:lvl3pPr>
              <a:buClr>
                <a:srgbClr val="72B240"/>
              </a:buClr>
              <a:defRPr>
                <a:latin typeface="Garamond" pitchFamily="18" charset="0"/>
              </a:defRPr>
            </a:lvl3pPr>
            <a:lvl4pPr>
              <a:buClr>
                <a:srgbClr val="72B240"/>
              </a:buClr>
              <a:defRPr>
                <a:latin typeface="Garamond" pitchFamily="18" charset="0"/>
              </a:defRPr>
            </a:lvl4pPr>
            <a:lvl5pPr>
              <a:buClr>
                <a:srgbClr val="72B240"/>
              </a:buClr>
              <a:defRPr>
                <a:latin typeface="Garamond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90291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544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308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9886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5440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45440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2951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2951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886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75386" y="1519200"/>
            <a:ext cx="5365818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 sz="3200"/>
            </a:lvl1pPr>
            <a:lvl2pPr>
              <a:buClr>
                <a:srgbClr val="72B240"/>
              </a:buClr>
              <a:defRPr sz="2800"/>
            </a:lvl2pPr>
            <a:lvl3pPr>
              <a:buClr>
                <a:srgbClr val="72B240"/>
              </a:buClr>
              <a:defRPr sz="2400"/>
            </a:lvl3pPr>
            <a:lvl4pPr>
              <a:buClr>
                <a:srgbClr val="72B240"/>
              </a:buClr>
              <a:defRPr sz="2000"/>
            </a:lvl4pPr>
            <a:lvl5pPr>
              <a:buClr>
                <a:srgbClr val="72B24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1" y="1519200"/>
            <a:ext cx="3620018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5630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17996" y="1519200"/>
            <a:ext cx="4863401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0" y="1519200"/>
            <a:ext cx="3932237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442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454400" y="1519200"/>
            <a:ext cx="6805345" cy="37005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91525" y="1524001"/>
            <a:ext cx="2200274" cy="3629024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"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6157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8"/>
            <a:ext cx="12372836" cy="685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6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23197"/>
            <a:ext cx="12189710" cy="171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15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78" r:id="rId3"/>
    <p:sldLayoutId id="2147483680" r:id="rId4"/>
    <p:sldLayoutId id="2147483681" r:id="rId5"/>
    <p:sldLayoutId id="2147483683" r:id="rId6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alyazat.uni-obuda.hu/2025-ekop-altalanos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alyazat.uni-obuda.hu/palyazatiportal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image" Target="../media/image4.png"/><Relationship Id="rId9" Type="http://schemas.microsoft.com/office/2007/relationships/diagramDrawing" Target="../diagrams/drawing9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nkfih.gov.hu/palyazoknak/aktualis-felhivasok/osztondijak/egyetemi-kutatoi-osztondij-program-2025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3200" b="1" dirty="0">
                <a:solidFill>
                  <a:srgbClr val="043C99"/>
                </a:solidFill>
                <a:cs typeface="DaunPenh" pitchFamily="2" charset="0"/>
              </a:rPr>
              <a:t>ÓBUDAI EGYETEM</a:t>
            </a:r>
            <a:br>
              <a:rPr lang="hu-HU" sz="3200" b="1" dirty="0">
                <a:solidFill>
                  <a:srgbClr val="043C99"/>
                </a:solidFill>
                <a:cs typeface="DaunPenh" pitchFamily="2" charset="0"/>
              </a:rPr>
            </a:br>
            <a:r>
              <a:rPr lang="hu-HU" sz="3200" b="1" dirty="0">
                <a:solidFill>
                  <a:srgbClr val="043C99"/>
                </a:solidFill>
                <a:cs typeface="DaunPenh" pitchFamily="2" charset="0"/>
              </a:rPr>
              <a:t>EGYETEMI KUTATÓI ÖSZTÖNDÍJ PROGRAM</a:t>
            </a:r>
            <a:br>
              <a:rPr lang="hu-HU" sz="3200" b="1" dirty="0">
                <a:solidFill>
                  <a:srgbClr val="043C99"/>
                </a:solidFill>
                <a:cs typeface="DaunPenh" pitchFamily="2" charset="0"/>
              </a:rPr>
            </a:br>
            <a:r>
              <a:rPr lang="hu-HU" sz="3200" b="1" dirty="0">
                <a:solidFill>
                  <a:srgbClr val="043C99"/>
                </a:solidFill>
                <a:cs typeface="DaunPenh" pitchFamily="2" charset="0"/>
              </a:rPr>
              <a:t>általános keret</a:t>
            </a:r>
            <a:br>
              <a:rPr lang="hu-HU" sz="3200" b="1" dirty="0">
                <a:solidFill>
                  <a:srgbClr val="043C99"/>
                </a:solidFill>
                <a:cs typeface="DaunPenh" pitchFamily="2" charset="0"/>
              </a:rPr>
            </a:br>
            <a:r>
              <a:rPr lang="hu-HU" sz="3200" b="1" dirty="0">
                <a:solidFill>
                  <a:srgbClr val="043C99"/>
                </a:solidFill>
                <a:cs typeface="DaunPenh" pitchFamily="2" charset="0"/>
              </a:rPr>
              <a:t>2025/2026. tanév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3200" b="1" dirty="0">
                <a:solidFill>
                  <a:schemeClr val="tx1"/>
                </a:solidFill>
                <a:cs typeface="DaunPenh" pitchFamily="2" charset="0"/>
              </a:rPr>
              <a:t>Pályázati kód: EKÖP-2025</a:t>
            </a:r>
            <a:endParaRPr lang="hu-HU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60BA3BB7-DC6B-42D3-906C-16CB93C2F0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3094E3D4-191B-4341-9896-B995FE07D2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DE4A8916-B283-4C8A-9BC2-0D05864EAFB1}"/>
              </a:ext>
            </a:extLst>
          </p:cNvPr>
          <p:cNvSpPr txBox="1"/>
          <p:nvPr/>
        </p:nvSpPr>
        <p:spPr>
          <a:xfrm>
            <a:off x="1522800" y="3464654"/>
            <a:ext cx="61861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</a:pPr>
            <a:r>
              <a:rPr lang="hu-HU" sz="2000" b="1" dirty="0">
                <a:latin typeface="Garamond" panose="02020404030301010803" pitchFamily="18" charset="0"/>
              </a:rPr>
              <a:t>Óbudai Egyetem pályázati felhívás ismertetése</a:t>
            </a:r>
            <a:r>
              <a:rPr lang="hu-HU" sz="2000" dirty="0">
                <a:latin typeface="Garamond" panose="02020404030301010803" pitchFamily="18" charset="0"/>
              </a:rPr>
              <a:t> </a:t>
            </a:r>
            <a:endParaRPr lang="en-GB" sz="2000" dirty="0">
              <a:latin typeface="Garamond" panose="02020404030301010803" pitchFamily="18" charset="0"/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CFCE359A-0DE2-4781-8B42-70AD35AB610F}"/>
              </a:ext>
            </a:extLst>
          </p:cNvPr>
          <p:cNvSpPr txBox="1"/>
          <p:nvPr/>
        </p:nvSpPr>
        <p:spPr>
          <a:xfrm>
            <a:off x="0" y="4363773"/>
            <a:ext cx="12372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90033"/>
                </a:solidFill>
                <a:latin typeface="Garamond" panose="02020404030301010803" pitchFamily="18" charset="0"/>
                <a:hlinkClick r:id="rId5"/>
              </a:rPr>
              <a:t>https://palyazat.uni-obuda.hu/2025-ekop-altalanos/</a:t>
            </a:r>
            <a:endParaRPr lang="en-GB" sz="2000" dirty="0">
              <a:solidFill>
                <a:srgbClr val="990033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46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664208"/>
            <a:ext cx="11490975" cy="3692165"/>
          </a:xfrm>
        </p:spPr>
        <p:txBody>
          <a:bodyPr/>
          <a:lstStyle/>
          <a:p>
            <a:pPr algn="just"/>
            <a:r>
              <a:rPr lang="hu-HU" sz="2000" dirty="0"/>
              <a:t>a Támogató valamelyik szervezeti egységében oktatási és/vagy kutatási tevékenységet folytat, és</a:t>
            </a:r>
          </a:p>
          <a:p>
            <a:pPr algn="just"/>
            <a:r>
              <a:rPr lang="hu-HU" sz="2000" dirty="0"/>
              <a:t>doktori képzésben 2024/2025. tanévben abszolutóriumot szerzett, vagy 2025. augusztus 31. napjáig abszolutóriumot szerezni fog, vagy </a:t>
            </a:r>
            <a:r>
              <a:rPr lang="hu-HU" sz="2000" dirty="0" err="1"/>
              <a:t>Phd</a:t>
            </a:r>
            <a:r>
              <a:rPr lang="hu-HU" sz="2000" dirty="0"/>
              <a:t> fokozattal rendelkezik és az nem régebbi keltezésű, mint 2018., és</a:t>
            </a:r>
          </a:p>
          <a:p>
            <a:pPr algn="just"/>
            <a:r>
              <a:rPr lang="hu-HU" sz="2000" dirty="0"/>
              <a:t>legalább egy, legalább Q2-es folyóiratban megjelent vagy elfogadott angol nyelvű közleménye van.</a:t>
            </a:r>
          </a:p>
          <a:p>
            <a:pPr marL="0" indent="0" algn="just">
              <a:buNone/>
            </a:pPr>
            <a:endParaRPr lang="hu-HU" sz="2000" dirty="0"/>
          </a:p>
          <a:p>
            <a:pPr marL="0" indent="0">
              <a:spcBef>
                <a:spcPts val="600"/>
              </a:spcBef>
              <a:buNone/>
            </a:pPr>
            <a:r>
              <a:rPr lang="hu-HU" sz="2000" b="1" u="sng" dirty="0"/>
              <a:t>Előnyt jelent: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korábban elnyert ÚNKP pályázat, abban az esetben, ha annak záró beszámolója legalább „kiváló” minősítésű;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korábban elnyert EKÖP pályázat, abban az esetben, ha annak záró beszámolója legalább „megfelelt” minősítésű.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11490975" cy="507600"/>
          </a:xfrm>
        </p:spPr>
        <p:txBody>
          <a:bodyPr/>
          <a:lstStyle/>
          <a:p>
            <a:r>
              <a:rPr lang="hu-HU" b="1" u="sng" dirty="0">
                <a:solidFill>
                  <a:srgbClr val="043C99"/>
                </a:solidFill>
              </a:rPr>
              <a:t>FIATAL OKTATÓ/ KUTATÓ </a:t>
            </a:r>
            <a:r>
              <a:rPr lang="hu-HU" b="1" dirty="0">
                <a:solidFill>
                  <a:srgbClr val="043C99"/>
                </a:solidFill>
              </a:rPr>
              <a:t>KATEGÓRIÁBAN  JOGOSULTSÁGI FELTÉTELEK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0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143000"/>
            <a:ext cx="11490975" cy="4213373"/>
          </a:xfrm>
        </p:spPr>
        <p:txBody>
          <a:bodyPr/>
          <a:lstStyle/>
          <a:p>
            <a:pPr marL="215900" indent="0" algn="just">
              <a:buNone/>
              <a:tabLst>
                <a:tab pos="450215" algn="l"/>
              </a:tabLst>
            </a:pPr>
            <a:r>
              <a:rPr lang="hu-HU" sz="2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 részesülhet ösztöndíjban az a pályázó: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akiről hitelt érdemlően bebizonyosodik, hogy a pályázat benyújtásakor a támogatási döntés tartalmát érdemben befolyásoló, valótlan, hamis vagy megtévesztő adatot szolgáltatott, vagy ilyen nyilatkozatot tett,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aki az EKÖP ösztöndíjas időszak alatt bármely KDP ösztöndíjban részesül,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hu-HU" sz="2000" dirty="0">
                <a:ea typeface="Calibri" panose="020F0502020204030204" pitchFamily="34" charset="0"/>
                <a:cs typeface="Calibri" panose="020F0502020204030204" pitchFamily="34" charset="0"/>
              </a:rPr>
              <a:t>az EKÖP és EKÖP-KDP ösztöndíj együttes elnyerése esetén az ösztöndíjas csak az egyik ösztöndíjban részesülhet, választása szerint,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aki a pályázati felhívásban vagy az ösztöndíjszerződés megkötésének feltételeként meghatározott nyilatkozatokat nem teszi meg, dokumentumokat nem nyújtja be vagy a megtett nyilatkozatát visszavonja,</a:t>
            </a:r>
          </a:p>
          <a:p>
            <a:pPr marL="800100" lvl="1" indent="-342900" algn="just"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aki a támogatási döntést meghozta, vagy aki a támogatási döntés meghozatalában döntés-előkészítőként részt vett,</a:t>
            </a:r>
            <a:endParaRPr lang="hu-H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hu-HU" sz="2000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ovábbi kizáró ok,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ha a pályázó azonos témában személyi juttatást biztosító egyéb ösztöndíj jellegű támogatásban részesül (kivétel ez alól a 60 naptári napot meg nem haladó külföldi tartózkodással járó mobilitási pályázat).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  <a:tabLst>
                <a:tab pos="450215" algn="l"/>
              </a:tabLst>
            </a:pP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11490975" cy="5076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KIZÁRÓ OKOK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89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143000"/>
            <a:ext cx="11490975" cy="4213373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pályázó vállalja, hogy az ösztöndíjas időszak alatt:</a:t>
            </a: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Kutatási tevékenységet végez</a:t>
            </a:r>
          </a:p>
          <a:p>
            <a:pPr marL="800100" lvl="1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témavezető felügyeletével</a:t>
            </a:r>
            <a:r>
              <a:rPr lang="hu-HU" sz="2000" dirty="0">
                <a:ea typeface="Calibri" panose="020F0502020204030204" pitchFamily="34" charset="0"/>
                <a:cs typeface="Calibri" panose="020F0502020204030204" pitchFamily="34" charset="0"/>
              </a:rPr>
              <a:t> (kivéve fiatal kutató, oktató kategória)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fiatal oktató/kutató kategóriában: önállóan</a:t>
            </a:r>
          </a:p>
          <a:p>
            <a:pPr marL="800100" lvl="1" indent="-342900" algn="just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eredményeket hozzáférhetővé tesz a Szellemitulajdon-kezelési Szabályzat szerint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450215" algn="l"/>
                <a:tab pos="449580" algn="l"/>
              </a:tabLst>
            </a:pP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Részt vesz az intézményi EKÖP konferencián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Közreműködik a hallgatók felzárkóztatásában és tehetséggondozásában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Kutatási eredményeit népszerűsíti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tanulmányi kötelezettségeken felül többlet kutatási tevékenységet végez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11490975" cy="5076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KÖTELEZŐ VÁLLALÁSOK – </a:t>
            </a:r>
            <a:r>
              <a:rPr lang="hu-HU" b="1" u="sng" dirty="0">
                <a:solidFill>
                  <a:srgbClr val="043C99"/>
                </a:solidFill>
              </a:rPr>
              <a:t>MINDEN</a:t>
            </a:r>
            <a:r>
              <a:rPr lang="hu-HU" b="1" dirty="0">
                <a:solidFill>
                  <a:srgbClr val="043C99"/>
                </a:solidFill>
              </a:rPr>
              <a:t> KATEGÓRIÁBAN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3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591056"/>
            <a:ext cx="11490975" cy="3765317"/>
          </a:xfrm>
        </p:spPr>
        <p:txBody>
          <a:bodyPr/>
          <a:lstStyle/>
          <a:p>
            <a:pPr lvl="0" algn="just">
              <a:lnSpc>
                <a:spcPct val="100000"/>
              </a:lnSpc>
              <a:spcBef>
                <a:spcPts val="0"/>
              </a:spcBef>
              <a:tabLst>
                <a:tab pos="450215" algn="l"/>
                <a:tab pos="449580" algn="l"/>
              </a:tabLst>
            </a:pPr>
            <a:r>
              <a:rPr lang="hu-HU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Az ösztöndíjas időszak alatt a kutatási tervéhez kapcsolódóan Tudományos Diákköri (TDK) dolgozatot készít és bármely felsőoktatási intézményben szervezett TDK-konferencián bemutatja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tabLst>
                <a:tab pos="450215" algn="l"/>
                <a:tab pos="449580" algn="l"/>
              </a:tabLst>
            </a:pPr>
            <a:endParaRPr lang="hu-HU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tabLst>
                <a:tab pos="450215" algn="l"/>
                <a:tab pos="449580" algn="l"/>
              </a:tabLst>
            </a:pPr>
            <a:r>
              <a:rPr lang="hu-HU" sz="2400" dirty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u-HU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 ösztöndíjas időszak alatt végzett kutatási tevékenység eredményeit az intézményen belüli EKÖP rendezvényen és intézményen kívüli (hazai/nemzetközi) konferencián, egyéb szakmai rendezvényen ismerteti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11490975" cy="5076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KÖTELEZŐ VÁLLALÁSOK – </a:t>
            </a:r>
            <a:r>
              <a:rPr lang="hu-HU" b="1" u="sng" dirty="0">
                <a:solidFill>
                  <a:srgbClr val="043C99"/>
                </a:solidFill>
              </a:rPr>
              <a:t>ALAPKÉPZÉS</a:t>
            </a:r>
            <a:r>
              <a:rPr lang="hu-HU" b="1" dirty="0">
                <a:solidFill>
                  <a:srgbClr val="043C99"/>
                </a:solidFill>
              </a:rPr>
              <a:t> KATEGÓRIÁBAN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45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325880"/>
            <a:ext cx="11490975" cy="4030493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450215" algn="l"/>
                <a:tab pos="449580" algn="l"/>
              </a:tabLst>
            </a:pPr>
            <a:r>
              <a:rPr lang="hu-HU" sz="2000" dirty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 ösztöndíjas időszak alatt a kutatási tervéhez kapcsolódóan Tudományos Diákköri (TDK) dolgozatot készít és bármely felsőoktatási intézményben szervezett TDK-konferencián bemutatja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tabLst>
                <a:tab pos="450215" algn="l"/>
                <a:tab pos="44958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az ösztöndíjas időszak alatt végzett kutatási tevékenység eredményeit az intézményen belüli EKÖP rendezvényen és intézményen kívüli (hazai/nemzetközi) konferencián, egyéb szakmai rendezvényen ismerteti,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600"/>
              </a:spcBef>
              <a:tabLst>
                <a:tab pos="450215" algn="l"/>
                <a:tab pos="44958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amennyiben az ösztöndíjas jogviszony ideje alatt az </a:t>
            </a:r>
            <a:r>
              <a:rPr lang="hu-HU" sz="20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Nftv</a:t>
            </a: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53 (3a) bekezdésében foglalt lehetőséggel élve mesterképzési szakon folytatott tanulmányok utolsó tanévének tanulmányaival párhuzamosan doktori képzés részét képező felkészülésben is részt vesz, akkor vállalja továbbá, hogy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450215" algn="l"/>
                <a:tab pos="449580" algn="l"/>
              </a:tabLst>
            </a:pPr>
            <a:r>
              <a:rPr lang="hu-HU" sz="2000" dirty="0" err="1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félévente</a:t>
            </a: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minimum négy, doktori képzésben elismerhető kreditet teljesít; 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450215" algn="l"/>
                <a:tab pos="44958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doktori képzésre jelentkezik; 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450215" algn="l"/>
                <a:tab pos="44958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doktori felvételi vizsgát teljesíti, és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benyújt egy lektorált IEEE folyóiratba legalább egy közlemény kéziratot, vagy benyújt legalább egy IEEE konferencia kiadványt (</a:t>
            </a:r>
            <a:r>
              <a:rPr lang="hu-HU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proceeding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21627"/>
            <a:ext cx="11490975" cy="571973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KÖTELEZŐ VÁLLALÁSOK – </a:t>
            </a:r>
            <a:r>
              <a:rPr lang="hu-HU" b="1" u="sng" dirty="0">
                <a:solidFill>
                  <a:srgbClr val="043C99"/>
                </a:solidFill>
              </a:rPr>
              <a:t>MESTERKÉPZÉS</a:t>
            </a:r>
            <a:r>
              <a:rPr lang="hu-HU" b="1" dirty="0">
                <a:solidFill>
                  <a:srgbClr val="043C99"/>
                </a:solidFill>
              </a:rPr>
              <a:t> KATEGÓRIÁBAN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2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618488"/>
            <a:ext cx="11490975" cy="373788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tabLst>
                <a:tab pos="450215" algn="l"/>
                <a:tab pos="449580" algn="l"/>
              </a:tabLst>
            </a:pPr>
            <a:r>
              <a:rPr lang="hu-HU" sz="2000" dirty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doktori tanulmányok által megkövetelt kutatómunkán felüli többlet kutatási tevékenységet  végez</a:t>
            </a:r>
            <a:endParaRPr lang="hu-HU" sz="2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legalább Q2-es folyóiratban egy angol nyelvű tudományos publikációt</a:t>
            </a:r>
            <a:r>
              <a:rPr lang="hu-HU" sz="2000" dirty="0">
                <a:ea typeface="Calibri" panose="020F0502020204030204" pitchFamily="34" charset="0"/>
                <a:cs typeface="Calibri" panose="020F0502020204030204" pitchFamily="34" charset="0"/>
              </a:rPr>
              <a:t> megjelentet vagy azt a kiadó közlésre befogadja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és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legalább egy lektorált IEEE folyóiratban közleményt megjelentet vagy azt a kiadó közlésre befogadja/ vagy benyújt legalább egy IEEE konferencia kiadványt (</a:t>
            </a:r>
            <a:r>
              <a:rPr lang="hu-HU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conference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proceeding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és az ösztöndíjas időszak alatt végzett kutatási tevékenység eredményeit az intézményen belüli EKÖP rendezvényen és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intézményen kívüli (hazai/nemzetközi) konferencián, egyéb szakmai rendezvényen ismerteti.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11490975" cy="5076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KÖTELEZŐ VÁLLALÁSOK – </a:t>
            </a:r>
            <a:r>
              <a:rPr lang="hu-HU" b="1" u="sng" dirty="0">
                <a:solidFill>
                  <a:srgbClr val="043C99"/>
                </a:solidFill>
              </a:rPr>
              <a:t>DOKTORI</a:t>
            </a:r>
            <a:r>
              <a:rPr lang="hu-HU" b="1" dirty="0">
                <a:solidFill>
                  <a:srgbClr val="043C99"/>
                </a:solidFill>
              </a:rPr>
              <a:t> KÉPZÉS KATEGÓRIÁBAN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913641"/>
            <a:ext cx="11490975" cy="344273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legalább Q2-es folyóiratban egy angol nyelvű tudományos publikációt</a:t>
            </a:r>
            <a:r>
              <a:rPr lang="hu-HU" sz="2000" dirty="0">
                <a:ea typeface="Calibri" panose="020F0502020204030204" pitchFamily="34" charset="0"/>
                <a:cs typeface="Calibri" panose="020F0502020204030204" pitchFamily="34" charset="0"/>
              </a:rPr>
              <a:t> megjelentet vagy azt a kiadó közlésre befogadja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és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legalább kettő lektorált IEEE folyóiratban közleményt megjelentet vagy azt a kiadó közlésre befogadja/ vagy benyújt legalább kettő IEEE konferencia kiadványt (</a:t>
            </a:r>
            <a:r>
              <a:rPr lang="hu-HU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conference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proceeding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és az ösztöndíjas időszak alatt végzett kutatási tevékenység eredményeit az intézményen belüli EKÖP rendezvényen és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>
                <a:tab pos="450215" algn="l"/>
                <a:tab pos="449580" algn="l"/>
              </a:tabLst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intézményen kívüli (hazai/nemzetközi) konferencián, egyéb szakmai rendezvényen ismerteti. 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11490975" cy="5076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KÖTELEZŐ VÁLLALÁSOK – </a:t>
            </a:r>
            <a:r>
              <a:rPr lang="hu-HU" b="1" u="sng" dirty="0">
                <a:solidFill>
                  <a:srgbClr val="043C99"/>
                </a:solidFill>
              </a:rPr>
              <a:t>FIATAL OKTATÓ, KUTATÓ </a:t>
            </a:r>
            <a:r>
              <a:rPr lang="hu-HU" b="1" dirty="0">
                <a:solidFill>
                  <a:srgbClr val="043C99"/>
                </a:solidFill>
              </a:rPr>
              <a:t>KATEGÓRIÁBAN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42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4400" y="795528"/>
            <a:ext cx="9126000" cy="4357497"/>
          </a:xfrm>
        </p:spPr>
        <p:txBody>
          <a:bodyPr/>
          <a:lstStyle/>
          <a:p>
            <a:pPr marL="0" indent="0" algn="ctr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dirty="0"/>
              <a:t>Pályázati időszak:</a:t>
            </a:r>
          </a:p>
          <a:p>
            <a:pPr marL="0" indent="0" algn="ctr">
              <a:buNone/>
            </a:pPr>
            <a:r>
              <a:rPr lang="hu-HU" sz="2000" b="1" dirty="0">
                <a:solidFill>
                  <a:srgbClr val="043C99"/>
                </a:solidFill>
              </a:rPr>
              <a:t>2025. június 23. – 2025. július 23.</a:t>
            </a:r>
          </a:p>
          <a:p>
            <a:pPr marL="0" indent="0" algn="ctr">
              <a:buNone/>
            </a:pPr>
            <a:r>
              <a:rPr lang="hu-HU" sz="2000" dirty="0"/>
              <a:t>Az ösztöndíj egyéni támogatás, pályázat kizárólag egyénileg nyújtható be.</a:t>
            </a:r>
          </a:p>
          <a:p>
            <a:pPr marL="0" indent="0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dirty="0"/>
              <a:t>Benyújtás határideje:</a:t>
            </a:r>
          </a:p>
          <a:p>
            <a:pPr marL="0" indent="0" algn="ctr">
              <a:buNone/>
            </a:pPr>
            <a:r>
              <a:rPr lang="hu-HU" sz="3200" b="1" dirty="0">
                <a:solidFill>
                  <a:srgbClr val="043C99"/>
                </a:solidFill>
              </a:rPr>
              <a:t>2025. július 23.</a:t>
            </a:r>
          </a:p>
          <a:p>
            <a:pPr marL="0" indent="0" algn="ctr">
              <a:buNone/>
            </a:pPr>
            <a:endParaRPr lang="hu-HU" sz="1600" b="1" dirty="0">
              <a:solidFill>
                <a:srgbClr val="043C99"/>
              </a:solidFill>
            </a:endParaRPr>
          </a:p>
          <a:p>
            <a:pPr marL="0" indent="0" algn="ctr">
              <a:buNone/>
            </a:pPr>
            <a:r>
              <a:rPr lang="hu-HU" sz="2000" dirty="0"/>
              <a:t>Benyújtás módja, helye:</a:t>
            </a:r>
          </a:p>
          <a:p>
            <a:pPr marL="0" indent="0" algn="ctr">
              <a:buNone/>
            </a:pPr>
            <a:r>
              <a:rPr lang="hu-HU" sz="2000" b="1" dirty="0">
                <a:solidFill>
                  <a:srgbClr val="043C99"/>
                </a:solidFill>
              </a:rPr>
              <a:t>Elektronikusan a </a:t>
            </a:r>
            <a:r>
              <a:rPr lang="hu-HU" sz="2000" b="1" dirty="0">
                <a:solidFill>
                  <a:srgbClr val="043C9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https://palyazat.uni-obuda.hu/palyazatiportal</a:t>
            </a:r>
            <a:r>
              <a:rPr lang="hu-HU" sz="2000" b="1" dirty="0">
                <a:solidFill>
                  <a:srgbClr val="043C99"/>
                </a:solidFill>
              </a:rPr>
              <a:t> -</a:t>
            </a:r>
            <a:r>
              <a:rPr lang="hu-HU" sz="2000" b="1" dirty="0">
                <a:solidFill>
                  <a:srgbClr val="043C99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keresztül</a:t>
            </a:r>
            <a:endParaRPr lang="hu-HU" sz="2000" b="1" dirty="0">
              <a:solidFill>
                <a:srgbClr val="043C99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A pályázat benyújtása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sp>
        <p:nvSpPr>
          <p:cNvPr id="6" name="Téglalap 5">
            <a:extLst>
              <a:ext uri="{FF2B5EF4-FFF2-40B4-BE49-F238E27FC236}">
                <a16:creationId xmlns:a16="http://schemas.microsoft.com/office/drawing/2014/main" id="{9B16952B-EB5D-42F4-9ACD-134339F9A9E6}"/>
              </a:ext>
            </a:extLst>
          </p:cNvPr>
          <p:cNvSpPr/>
          <p:nvPr/>
        </p:nvSpPr>
        <p:spPr>
          <a:xfrm>
            <a:off x="4505232" y="2760924"/>
            <a:ext cx="3024336" cy="10801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026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5943" y="486000"/>
            <a:ext cx="11800114" cy="50760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043C99"/>
                </a:solidFill>
              </a:rPr>
              <a:t>BENYÚJTANDÓ DOKUMENTUMOK – </a:t>
            </a:r>
            <a:r>
              <a:rPr lang="hu-HU" b="1" u="sng" dirty="0">
                <a:solidFill>
                  <a:srgbClr val="043C99"/>
                </a:solidFill>
              </a:rPr>
              <a:t>MINDEN</a:t>
            </a:r>
            <a:r>
              <a:rPr lang="hu-HU" b="1" dirty="0">
                <a:solidFill>
                  <a:srgbClr val="043C99"/>
                </a:solidFill>
              </a:rPr>
              <a:t> KATEGÓRIÁBAN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68EA3032-323E-49C3-9860-757B0BD959CB}"/>
              </a:ext>
            </a:extLst>
          </p:cNvPr>
          <p:cNvSpPr txBox="1"/>
          <p:nvPr/>
        </p:nvSpPr>
        <p:spPr>
          <a:xfrm>
            <a:off x="675861" y="1789043"/>
            <a:ext cx="11158330" cy="2025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0" algn="just">
              <a:lnSpc>
                <a:spcPct val="107000"/>
              </a:lnSpc>
              <a:spcAft>
                <a:spcPts val="800"/>
              </a:spcAft>
              <a:tabLst>
                <a:tab pos="450215" algn="l"/>
                <a:tab pos="449580" algn="l"/>
              </a:tabLst>
            </a:pPr>
            <a:r>
              <a:rPr lang="hu-HU" sz="2000" b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Minden</a:t>
            </a: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pályázati kategóriában a pályázati dokumentáció: 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0215" algn="l"/>
                <a:tab pos="44958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pályázati adatlap és mellékletei (pl. kutatási terv, pályázói nyilatkozat),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0215" algn="l"/>
                <a:tab pos="449580" algn="l"/>
              </a:tabLst>
            </a:pPr>
            <a:r>
              <a:rPr lang="hu-HU" sz="20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fogadó felsőoktatási intézmény által aláírt szándéknyilatkozat, amennyiben a pályázó nem áll a Támogatóval jogviszonyban.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sz="2000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08093CE-30B7-4BD5-A0C5-9D71714F2C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713110"/>
              </p:ext>
            </p:extLst>
          </p:nvPr>
        </p:nvGraphicFramePr>
        <p:xfrm>
          <a:off x="396225" y="3429000"/>
          <a:ext cx="11437965" cy="1659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1163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5943" y="486000"/>
            <a:ext cx="11800114" cy="50760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043C99"/>
                </a:solidFill>
              </a:rPr>
              <a:t>BENYÚJTANDÓ DOKUMENTUMOK – </a:t>
            </a:r>
            <a:r>
              <a:rPr lang="hu-HU" b="1" u="sng" dirty="0">
                <a:solidFill>
                  <a:srgbClr val="043C99"/>
                </a:solidFill>
              </a:rPr>
              <a:t>ALAPKÉPZÉS</a:t>
            </a:r>
            <a:r>
              <a:rPr lang="hu-HU" b="1" dirty="0">
                <a:solidFill>
                  <a:srgbClr val="043C99"/>
                </a:solidFill>
              </a:rPr>
              <a:t> ÉS </a:t>
            </a:r>
            <a:r>
              <a:rPr lang="hu-HU" b="1" u="sng" dirty="0">
                <a:solidFill>
                  <a:srgbClr val="043C99"/>
                </a:solidFill>
              </a:rPr>
              <a:t>MESTERKÉPZÉS</a:t>
            </a:r>
            <a:r>
              <a:rPr lang="hu-HU" b="1" dirty="0">
                <a:solidFill>
                  <a:srgbClr val="043C99"/>
                </a:solidFill>
              </a:rPr>
              <a:t> KATEGÓRIÁBAN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C78D941-11D6-40FD-B128-0FA332FE03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2180772"/>
              </p:ext>
            </p:extLst>
          </p:nvPr>
        </p:nvGraphicFramePr>
        <p:xfrm>
          <a:off x="396225" y="1378226"/>
          <a:ext cx="11599831" cy="3723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400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4463" y="1545336"/>
            <a:ext cx="10963372" cy="3607690"/>
          </a:xfrm>
        </p:spPr>
        <p:txBody>
          <a:bodyPr/>
          <a:lstStyle/>
          <a:p>
            <a:pPr marL="0" indent="0" algn="just">
              <a:buNone/>
            </a:pPr>
            <a:r>
              <a:rPr lang="hu-HU" sz="2000" dirty="0"/>
              <a:t>Az Egyetemi Kutatói Ösztöndíj Program (EKÖP) célja a felsőoktatási intézmények </a:t>
            </a:r>
            <a:r>
              <a:rPr lang="hu-HU" sz="2000" b="1" dirty="0"/>
              <a:t>magas színvonalú oktatói és kutatói utánpótlásának biztosítása</a:t>
            </a:r>
            <a:r>
              <a:rPr lang="hu-HU" sz="2000" dirty="0"/>
              <a:t>, valamint az innovatív magyar vállalkozások </a:t>
            </a:r>
            <a:br>
              <a:rPr lang="hu-HU" sz="2000" dirty="0"/>
            </a:br>
            <a:r>
              <a:rPr lang="hu-HU" sz="2000" b="1" dirty="0"/>
              <a:t>kutatás-fejlesztési kapacitásának megerősítése</a:t>
            </a:r>
            <a:r>
              <a:rPr lang="hu-HU" sz="2000" dirty="0"/>
              <a:t>.</a:t>
            </a:r>
          </a:p>
          <a:p>
            <a:pPr algn="just"/>
            <a:r>
              <a:rPr lang="hu-HU" sz="2000" dirty="0"/>
              <a:t>A program kiemelt feladata a </a:t>
            </a:r>
            <a:r>
              <a:rPr lang="hu-HU" sz="2000" b="1" dirty="0"/>
              <a:t>kiemelkedő hallgatói és kutatói tehetség </a:t>
            </a:r>
            <a:r>
              <a:rPr lang="hu-HU" sz="2000" dirty="0"/>
              <a:t>felismerése és integrálása a felsőoktatási tehetséggondozás rendszerébe.</a:t>
            </a:r>
          </a:p>
          <a:p>
            <a:pPr algn="just"/>
            <a:r>
              <a:rPr lang="hu-HU" sz="2000" dirty="0"/>
              <a:t>A 2025. évben meghirdetett ösztöndíjpályázatok a hallgatói és kutatói kiválóságot ösztönzik és támogatják:</a:t>
            </a:r>
          </a:p>
          <a:p>
            <a:pPr lvl="1" algn="just"/>
            <a:r>
              <a:rPr lang="hu-HU" sz="2000" b="1" dirty="0"/>
              <a:t>alapképzésben, mesterképzésben vagy doktori képzésben </a:t>
            </a:r>
            <a:r>
              <a:rPr lang="hu-HU" sz="2000" dirty="0"/>
              <a:t>részt vevő hallgatók,</a:t>
            </a:r>
          </a:p>
          <a:p>
            <a:pPr lvl="1" algn="just"/>
            <a:r>
              <a:rPr lang="hu-HU" sz="2000" b="1" dirty="0"/>
              <a:t>fiatal oktatók és kutatók </a:t>
            </a:r>
            <a:r>
              <a:rPr lang="hu-HU" sz="2000" dirty="0"/>
              <a:t>számára, akik igazoltan </a:t>
            </a:r>
            <a:r>
              <a:rPr lang="hu-HU" sz="2000" b="1" dirty="0"/>
              <a:t>eredményes tudományos, kutatási vagy alkotói tevékenységet végeznek.</a:t>
            </a:r>
            <a:endParaRPr lang="hu-HU" sz="2000" b="1" dirty="0">
              <a:solidFill>
                <a:srgbClr val="043C99"/>
              </a:solidFill>
            </a:endParaRPr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4463" y="486000"/>
            <a:ext cx="9668337" cy="5076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EKÖP ÁLTALÁNOS KERET CÉLJA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8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5943" y="356616"/>
            <a:ext cx="11800114" cy="636984"/>
          </a:xfrm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hu-HU" sz="2800" b="1" dirty="0">
                <a:solidFill>
                  <a:srgbClr val="043C99"/>
                </a:solidFill>
              </a:rPr>
              <a:t>BENYÚJTANDÓ DOKUMENTUMOK – </a:t>
            </a:r>
            <a:r>
              <a:rPr lang="hu-HU" sz="2800" b="1" u="sng" dirty="0">
                <a:solidFill>
                  <a:srgbClr val="043C99"/>
                </a:solidFill>
              </a:rPr>
              <a:t>ALAPKÉPZÉS</a:t>
            </a:r>
            <a:r>
              <a:rPr lang="hu-HU" sz="2800" b="1" dirty="0">
                <a:solidFill>
                  <a:srgbClr val="043C99"/>
                </a:solidFill>
              </a:rPr>
              <a:t> ÉS </a:t>
            </a:r>
            <a:r>
              <a:rPr lang="hu-HU" sz="2800" b="1" u="sng" dirty="0">
                <a:solidFill>
                  <a:srgbClr val="043C99"/>
                </a:solidFill>
              </a:rPr>
              <a:t>MESTERKÉPZÉS</a:t>
            </a:r>
            <a:r>
              <a:rPr lang="hu-HU" sz="2800" b="1" dirty="0">
                <a:solidFill>
                  <a:srgbClr val="043C99"/>
                </a:solidFill>
              </a:rPr>
              <a:t> KATEGÓRIÁBAN </a:t>
            </a:r>
            <a:br>
              <a:rPr lang="hu-HU" b="1" dirty="0">
                <a:solidFill>
                  <a:srgbClr val="043C99"/>
                </a:solidFill>
              </a:rPr>
            </a:br>
            <a:r>
              <a:rPr lang="hu-HU" sz="2800" b="1" dirty="0">
                <a:solidFill>
                  <a:srgbClr val="043C99"/>
                </a:solidFill>
              </a:rPr>
              <a:t>A pályázat benyújtását megelőző 5 éven belül szerzett tudományos/művészeti tevékenységet bemutató, elismerő dokumentáció</a:t>
            </a:r>
            <a:br>
              <a:rPr lang="hu-HU" b="1" dirty="0">
                <a:solidFill>
                  <a:srgbClr val="043C99"/>
                </a:solidFill>
              </a:rPr>
            </a:br>
            <a:br>
              <a:rPr lang="hu-HU" b="1" dirty="0">
                <a:solidFill>
                  <a:srgbClr val="043C99"/>
                </a:solidFill>
              </a:rPr>
            </a:br>
            <a:endParaRPr lang="hu-HU" b="1" dirty="0">
              <a:solidFill>
                <a:srgbClr val="043C99"/>
              </a:solidFill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C78D941-11D6-40FD-B128-0FA332FE03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0942112"/>
              </p:ext>
            </p:extLst>
          </p:nvPr>
        </p:nvGraphicFramePr>
        <p:xfrm>
          <a:off x="195943" y="2124365"/>
          <a:ext cx="11996057" cy="3158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821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5943" y="486000"/>
            <a:ext cx="11800114" cy="50760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043C99"/>
                </a:solidFill>
              </a:rPr>
              <a:t>BENYÚJTANDÓ DOKUMENTUMOK – </a:t>
            </a:r>
            <a:r>
              <a:rPr lang="hu-HU" b="1" u="sng" dirty="0">
                <a:solidFill>
                  <a:srgbClr val="043C99"/>
                </a:solidFill>
              </a:rPr>
              <a:t>DOKTORI</a:t>
            </a:r>
            <a:r>
              <a:rPr lang="hu-HU" b="1" dirty="0">
                <a:solidFill>
                  <a:srgbClr val="043C99"/>
                </a:solidFill>
              </a:rPr>
              <a:t> KATEGÓRIÁBAN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C78D941-11D6-40FD-B128-0FA332FE03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6121284"/>
              </p:ext>
            </p:extLst>
          </p:nvPr>
        </p:nvGraphicFramePr>
        <p:xfrm>
          <a:off x="195943" y="1378226"/>
          <a:ext cx="11800114" cy="372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99097811-18B5-AC89-2A63-922BEB80F03B}"/>
              </a:ext>
            </a:extLst>
          </p:cNvPr>
          <p:cNvSpPr txBox="1"/>
          <p:nvPr/>
        </p:nvSpPr>
        <p:spPr>
          <a:xfrm>
            <a:off x="766618" y="2475346"/>
            <a:ext cx="11037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rgbClr val="043C99"/>
                </a:solidFill>
                <a:latin typeface="+mj-lt"/>
                <a:ea typeface="+mj-ea"/>
                <a:cs typeface="+mj-cs"/>
              </a:rPr>
              <a:t>A Pályázat benyújtását megelőző 5 év tudományos tevékenységét bemutató, elismerő dokumentáció</a:t>
            </a:r>
          </a:p>
        </p:txBody>
      </p:sp>
    </p:spTree>
    <p:extLst>
      <p:ext uri="{BB962C8B-B14F-4D97-AF65-F5344CB8AC3E}">
        <p14:creationId xmlns:p14="http://schemas.microsoft.com/office/powerpoint/2010/main" val="363519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5943" y="486000"/>
            <a:ext cx="11800114" cy="50760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043C99"/>
                </a:solidFill>
              </a:rPr>
              <a:t>BENYÚJTANDÓ DOKUMENTUMOK – </a:t>
            </a:r>
            <a:r>
              <a:rPr lang="hu-HU" b="1" u="sng" dirty="0">
                <a:solidFill>
                  <a:srgbClr val="043C99"/>
                </a:solidFill>
              </a:rPr>
              <a:t>FIATAL OKTATÓ</a:t>
            </a:r>
            <a:r>
              <a:rPr lang="hu-HU" b="1" dirty="0">
                <a:solidFill>
                  <a:srgbClr val="043C99"/>
                </a:solidFill>
              </a:rPr>
              <a:t>, </a:t>
            </a:r>
            <a:r>
              <a:rPr lang="hu-HU" b="1" u="sng" dirty="0">
                <a:solidFill>
                  <a:srgbClr val="043C99"/>
                </a:solidFill>
              </a:rPr>
              <a:t>KUTATÓ</a:t>
            </a:r>
            <a:r>
              <a:rPr lang="hu-HU" b="1" dirty="0">
                <a:solidFill>
                  <a:srgbClr val="043C99"/>
                </a:solidFill>
              </a:rPr>
              <a:t> KATEGÓRIÁBAN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C78D941-11D6-40FD-B128-0FA332FE03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4588182"/>
              </p:ext>
            </p:extLst>
          </p:nvPr>
        </p:nvGraphicFramePr>
        <p:xfrm>
          <a:off x="396225" y="1378226"/>
          <a:ext cx="11599831" cy="3723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0290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buNone/>
              <a:tabLst>
                <a:tab pos="450215" algn="l"/>
              </a:tabLst>
            </a:pPr>
            <a:r>
              <a:rPr lang="hu-HU" sz="2000" dirty="0"/>
              <a:t>A sajátkezű vagy elektronikus aláírással ellátott dokumentumokkal szembeni elvárások: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hu-HU" sz="2000" dirty="0"/>
              <a:t>a) a dokumentumot minősített tanúsítványon alapuló, legalább fokozott biztonságú elektronikus aláírással kell ellátni, vagy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hu-HU" sz="2000" dirty="0"/>
              <a:t>b) az </a:t>
            </a:r>
            <a:r>
              <a:rPr lang="hu-HU" sz="2000" dirty="0" err="1"/>
              <a:t>ePapír</a:t>
            </a:r>
            <a:r>
              <a:rPr lang="hu-HU" sz="2000" dirty="0"/>
              <a:t> szolgáltatás használatával kell hitelesíteni az Ügyfélkapu+/DÁP használatával, vagy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hu-HU" sz="2000" dirty="0"/>
              <a:t>c) nyomtatott és kézzel aláírt dokumentum szkennelt formátuma fogadható el.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DOKUMENTUMOK ALÁÍRÁSA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44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30324" y="993601"/>
            <a:ext cx="10463753" cy="4159426"/>
          </a:xfrm>
        </p:spPr>
        <p:txBody>
          <a:bodyPr/>
          <a:lstStyle/>
          <a:p>
            <a:pPr algn="just"/>
            <a:r>
              <a:rPr lang="hu-HU" sz="2000" b="1" dirty="0">
                <a:solidFill>
                  <a:srgbClr val="043C99"/>
                </a:solidFill>
              </a:rPr>
              <a:t>Befogadás és ellenőrzés: </a:t>
            </a:r>
            <a:r>
              <a:rPr lang="hu-HU" sz="2000" dirty="0"/>
              <a:t>A Támogató végzi a pályázatok formai és jogosultsági ellenőrzését.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Tájékoztatás: </a:t>
            </a:r>
            <a:r>
              <a:rPr lang="hu-HU" sz="2000" dirty="0"/>
              <a:t>10 napon belül értesítés a befogadásról vagy elutasítás okáról,  legkésőbb 2025. augusztus 1-ig.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Hiánypótlásnak nincs helye: </a:t>
            </a:r>
          </a:p>
          <a:p>
            <a:pPr indent="-324000" algn="just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hu-HU" sz="2000" dirty="0"/>
              <a:t>Amennyiben a pályázó nem felel meg a jogosultsági feltételeknek.</a:t>
            </a:r>
          </a:p>
          <a:p>
            <a:pPr indent="-324000" algn="just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hu-HU" sz="2000" dirty="0"/>
              <a:t>A pályázat olvashatatlan vagy hamis adatokat tartalmaz. </a:t>
            </a:r>
          </a:p>
          <a:p>
            <a:pPr indent="-324000" algn="just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hu-HU" sz="2000" dirty="0"/>
              <a:t>A pályázat nem a kiírásban meghatározott határidőig kerül benyújtásra.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Hiányos pályázat: </a:t>
            </a:r>
            <a:r>
              <a:rPr lang="hu-HU" sz="2000" dirty="0"/>
              <a:t>A Támogató egy alkalommal hiánypótlásra szólítja fel, 5 munkanapos határidővel.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Érvénytelen pályázat:</a:t>
            </a:r>
            <a:r>
              <a:rPr lang="hu-HU" sz="2000" dirty="0"/>
              <a:t> Ha a hiányosságokat nem pótolták, nem megfelelő módon vagy nem határidőre pótolták.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Értesítés: </a:t>
            </a:r>
            <a:r>
              <a:rPr lang="hu-HU" sz="2000" dirty="0"/>
              <a:t>Az eredményről legkésőbb </a:t>
            </a:r>
            <a:r>
              <a:rPr lang="hu-HU" sz="2000" b="1" dirty="0"/>
              <a:t>2025. augusztus 31-ig</a:t>
            </a:r>
            <a:r>
              <a:rPr lang="hu-HU" sz="2000" dirty="0"/>
              <a:t> értesítést küldünk.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21628"/>
            <a:ext cx="8784000" cy="5022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Jogosultsági ellenőrzés és hiánypótlása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1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07909" y="486000"/>
            <a:ext cx="8427563" cy="815550"/>
          </a:xfrm>
        </p:spPr>
        <p:txBody>
          <a:bodyPr/>
          <a:lstStyle/>
          <a:p>
            <a:pPr algn="ctr"/>
            <a:r>
              <a:rPr lang="hu-HU" sz="2800" b="1" dirty="0">
                <a:solidFill>
                  <a:srgbClr val="043C99"/>
                </a:solidFill>
              </a:rPr>
              <a:t>BÍRÁLATI SZEMPONTRENDSZER </a:t>
            </a:r>
            <a:r>
              <a:rPr lang="hu-HU" sz="2800" b="1" u="sng" dirty="0">
                <a:solidFill>
                  <a:srgbClr val="043C99"/>
                </a:solidFill>
              </a:rPr>
              <a:t>ALAPKÉPZÉS, MESTERKÉPZÉS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2401BAC-9210-4EEF-A468-336A7AE682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0330158"/>
              </p:ext>
            </p:extLst>
          </p:nvPr>
        </p:nvGraphicFramePr>
        <p:xfrm>
          <a:off x="195942" y="2424037"/>
          <a:ext cx="11361319" cy="2887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44D04853-4FEE-810E-DB83-55277DEC5389}"/>
              </a:ext>
            </a:extLst>
          </p:cNvPr>
          <p:cNvSpPr txBox="1"/>
          <p:nvPr/>
        </p:nvSpPr>
        <p:spPr>
          <a:xfrm>
            <a:off x="634738" y="1385740"/>
            <a:ext cx="109225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rgbClr val="043C99"/>
                </a:solidFill>
                <a:latin typeface="Garamond" pitchFamily="18" charset="0"/>
              </a:rPr>
              <a:t>Versenyeredmények</a:t>
            </a:r>
          </a:p>
          <a:p>
            <a:r>
              <a:rPr lang="hu-HU" dirty="0"/>
              <a:t>Amennyiben az OTDK/TDK-n több helyezést is elért a pályázó, a Pályázati Adatlapon csak a legjobb eredményét kell feltüntetni, </a:t>
            </a:r>
            <a:r>
              <a:rPr lang="hu-HU" b="1" dirty="0"/>
              <a:t>az OTDK-n elért I., II., III. helyezésért és a helyi TDK helyezésért csak egyszer adható pont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406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799" y="486000"/>
            <a:ext cx="10168029" cy="507600"/>
          </a:xfrm>
        </p:spPr>
        <p:txBody>
          <a:bodyPr/>
          <a:lstStyle/>
          <a:p>
            <a:pPr algn="ctr"/>
            <a:r>
              <a:rPr lang="hu-HU" sz="2800" b="1" dirty="0">
                <a:solidFill>
                  <a:srgbClr val="043C99"/>
                </a:solidFill>
              </a:rPr>
              <a:t>BÍRÁLATI SZEMPONTRENDSZER – </a:t>
            </a:r>
            <a:br>
              <a:rPr lang="hu-HU" sz="2800" b="1" dirty="0">
                <a:solidFill>
                  <a:srgbClr val="043C99"/>
                </a:solidFill>
              </a:rPr>
            </a:br>
            <a:r>
              <a:rPr lang="hu-HU" sz="2800" b="1" u="sng" dirty="0">
                <a:solidFill>
                  <a:srgbClr val="043C99"/>
                </a:solidFill>
              </a:rPr>
              <a:t>ALAPKÉPZÉS, MESTERKÉPZÉS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2401BAC-9210-4EEF-A468-336A7AE682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2801848"/>
              </p:ext>
            </p:extLst>
          </p:nvPr>
        </p:nvGraphicFramePr>
        <p:xfrm>
          <a:off x="195943" y="1527048"/>
          <a:ext cx="11713028" cy="3632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5" name="Nyíl: jobbra mutató 24">
            <a:extLst>
              <a:ext uri="{FF2B5EF4-FFF2-40B4-BE49-F238E27FC236}">
                <a16:creationId xmlns:a16="http://schemas.microsoft.com/office/drawing/2014/main" id="{808B2B23-BB5D-4348-9FDF-5C07A43D5736}"/>
              </a:ext>
            </a:extLst>
          </p:cNvPr>
          <p:cNvSpPr/>
          <p:nvPr/>
        </p:nvSpPr>
        <p:spPr>
          <a:xfrm>
            <a:off x="9983756" y="2130552"/>
            <a:ext cx="520523" cy="468740"/>
          </a:xfrm>
          <a:prstGeom prst="rightArrow">
            <a:avLst/>
          </a:prstGeom>
          <a:solidFill>
            <a:srgbClr val="E71224">
              <a:alpha val="5000"/>
            </a:srgbClr>
          </a:solidFill>
          <a:ln w="12600">
            <a:solidFill>
              <a:srgbClr val="E712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endParaRPr lang="fr-FR">
              <a:solidFill>
                <a:srgbClr val="E71224"/>
              </a:solidFill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66FB5E25-DFE3-8B42-7BC9-4AF0CDA44E2A}"/>
              </a:ext>
            </a:extLst>
          </p:cNvPr>
          <p:cNvSpPr txBox="1"/>
          <p:nvPr/>
        </p:nvSpPr>
        <p:spPr>
          <a:xfrm>
            <a:off x="10504279" y="2014517"/>
            <a:ext cx="1404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/>
              <a:t>Közlemény </a:t>
            </a:r>
          </a:p>
          <a:p>
            <a:r>
              <a:rPr lang="hu-HU" sz="1600" dirty="0" err="1"/>
              <a:t>max</a:t>
            </a:r>
            <a:r>
              <a:rPr lang="hu-HU" sz="1600" dirty="0"/>
              <a:t>. 10 pont</a:t>
            </a:r>
          </a:p>
        </p:txBody>
      </p:sp>
    </p:spTree>
    <p:extLst>
      <p:ext uri="{BB962C8B-B14F-4D97-AF65-F5344CB8AC3E}">
        <p14:creationId xmlns:p14="http://schemas.microsoft.com/office/powerpoint/2010/main" val="38379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6B603-854F-B28C-1DB0-23828C708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A2472E-B9CC-B5B7-ECFF-342730F80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799" y="486000"/>
            <a:ext cx="10168029" cy="507600"/>
          </a:xfrm>
        </p:spPr>
        <p:txBody>
          <a:bodyPr/>
          <a:lstStyle/>
          <a:p>
            <a:pPr algn="ctr"/>
            <a:r>
              <a:rPr lang="hu-HU" sz="2800" b="1" dirty="0">
                <a:solidFill>
                  <a:srgbClr val="043C99"/>
                </a:solidFill>
              </a:rPr>
              <a:t>BÍRÁLATI SZEMPONTRENDSZER – </a:t>
            </a:r>
            <a:br>
              <a:rPr lang="hu-HU" sz="2800" b="1" dirty="0">
                <a:solidFill>
                  <a:srgbClr val="043C99"/>
                </a:solidFill>
              </a:rPr>
            </a:br>
            <a:r>
              <a:rPr lang="hu-HU" sz="2800" b="1" u="sng" dirty="0">
                <a:solidFill>
                  <a:srgbClr val="043C99"/>
                </a:solidFill>
              </a:rPr>
              <a:t>ALAPKÉPZÉS, MESTERKÉPZÉS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3304CE08-ECEC-91B3-4216-020798673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C29C57D0-5D5F-7BE3-ACE1-739DEE418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F704883-33A9-D920-E647-CE6CB053FE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7526992"/>
              </p:ext>
            </p:extLst>
          </p:nvPr>
        </p:nvGraphicFramePr>
        <p:xfrm>
          <a:off x="195943" y="1065229"/>
          <a:ext cx="11370746" cy="3516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1F6DB5DE-4D3E-E98B-EFD6-093427D89775}"/>
              </a:ext>
            </a:extLst>
          </p:cNvPr>
          <p:cNvSpPr txBox="1"/>
          <p:nvPr/>
        </p:nvSpPr>
        <p:spPr>
          <a:xfrm>
            <a:off x="2762053" y="4289039"/>
            <a:ext cx="6447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/>
              <a:t>Összesen: legfeljebb 150 pont</a:t>
            </a:r>
          </a:p>
        </p:txBody>
      </p:sp>
    </p:spTree>
    <p:extLst>
      <p:ext uri="{BB962C8B-B14F-4D97-AF65-F5344CB8AC3E}">
        <p14:creationId xmlns:p14="http://schemas.microsoft.com/office/powerpoint/2010/main" val="37082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3771" y="486000"/>
            <a:ext cx="10853057" cy="50760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043C99"/>
                </a:solidFill>
              </a:rPr>
              <a:t>BÍRÁLATI SZEMPONTRENDSZER – </a:t>
            </a:r>
            <a:r>
              <a:rPr lang="hu-HU" b="1" u="sng" dirty="0">
                <a:solidFill>
                  <a:srgbClr val="043C99"/>
                </a:solidFill>
              </a:rPr>
              <a:t>DOKTORI KÉPZÉS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2401BAC-9210-4EEF-A468-336A7AE682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2098438"/>
              </p:ext>
            </p:extLst>
          </p:nvPr>
        </p:nvGraphicFramePr>
        <p:xfrm>
          <a:off x="195943" y="1121790"/>
          <a:ext cx="11728964" cy="3351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828E947A-51C6-4358-BE80-66E3D4066B8C}"/>
              </a:ext>
            </a:extLst>
          </p:cNvPr>
          <p:cNvSpPr txBox="1"/>
          <p:nvPr/>
        </p:nvSpPr>
        <p:spPr>
          <a:xfrm>
            <a:off x="0" y="4537148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Összesen: legfeljebb 100 pont</a:t>
            </a:r>
          </a:p>
        </p:txBody>
      </p:sp>
    </p:spTree>
    <p:extLst>
      <p:ext uri="{BB962C8B-B14F-4D97-AF65-F5344CB8AC3E}">
        <p14:creationId xmlns:p14="http://schemas.microsoft.com/office/powerpoint/2010/main" val="4848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5943" y="389089"/>
            <a:ext cx="11800114" cy="50760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043C99"/>
                </a:solidFill>
              </a:rPr>
              <a:t>BÍRÁLATI SZEMPONTRENDSZER – </a:t>
            </a:r>
            <a:r>
              <a:rPr lang="hu-HU" b="1" u="sng" dirty="0">
                <a:solidFill>
                  <a:srgbClr val="043C99"/>
                </a:solidFill>
              </a:rPr>
              <a:t>FIATAL OKTATÓ, KUTATÓ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2401BAC-9210-4EEF-A468-336A7AE682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0460506"/>
              </p:ext>
            </p:extLst>
          </p:nvPr>
        </p:nvGraphicFramePr>
        <p:xfrm>
          <a:off x="195943" y="993600"/>
          <a:ext cx="11713028" cy="4168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828E947A-51C6-4358-BE80-66E3D4066B8C}"/>
              </a:ext>
            </a:extLst>
          </p:cNvPr>
          <p:cNvSpPr txBox="1"/>
          <p:nvPr/>
        </p:nvSpPr>
        <p:spPr>
          <a:xfrm>
            <a:off x="6785882" y="3845867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/>
              <a:t>Összesen: legfeljebb 100 pont</a:t>
            </a:r>
          </a:p>
        </p:txBody>
      </p:sp>
    </p:spTree>
    <p:extLst>
      <p:ext uri="{BB962C8B-B14F-4D97-AF65-F5344CB8AC3E}">
        <p14:creationId xmlns:p14="http://schemas.microsoft.com/office/powerpoint/2010/main" val="157886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953574-C1CB-E3A8-CB42-B0FF141A8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7BA563-CCE0-47F1-B03E-88B1B2DE9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63" y="1527048"/>
            <a:ext cx="10963372" cy="3625978"/>
          </a:xfrm>
        </p:spPr>
        <p:txBody>
          <a:bodyPr/>
          <a:lstStyle/>
          <a:p>
            <a:pPr marL="0" indent="0" algn="just">
              <a:buNone/>
            </a:pPr>
            <a:r>
              <a:rPr lang="hu-HU" sz="2400" b="1" dirty="0">
                <a:solidFill>
                  <a:srgbClr val="043C99"/>
                </a:solidFill>
              </a:rPr>
              <a:t>Támogatás forrása: </a:t>
            </a:r>
            <a:r>
              <a:rPr lang="hu-HU" sz="2400" dirty="0"/>
              <a:t>A Kulturális és Innovációs Minisztérium a Nemzeti Kutatási, Fejlesztési és Innovációs Alapból, a Nemzeti Kutatási, Fejlesztési és Innovációs Hivatal útján, a nemzeti felsőoktatási kiválóságról szóló 24/2013. (II. 5.) Korm. rendelet alapján biztosít támogatást az Óbudai Egyetem számára. </a:t>
            </a:r>
          </a:p>
          <a:p>
            <a:pPr marL="0" indent="0">
              <a:buNone/>
            </a:pPr>
            <a:br>
              <a:rPr lang="hu-HU" sz="900" dirty="0"/>
            </a:br>
            <a:r>
              <a:rPr lang="hu-HU" sz="2400" b="1" dirty="0">
                <a:solidFill>
                  <a:srgbClr val="043C99"/>
                </a:solidFill>
              </a:rPr>
              <a:t>Az ÓE EKÖP Általános Keret keretösszege: 62 700 238 Ft</a:t>
            </a:r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38AD109-6507-19FE-21EB-692D5E877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463" y="486000"/>
            <a:ext cx="9668337" cy="5076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EKÖP ÁLTALÁNOS KERET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5BE9F5A1-4745-C270-83AC-4391701CC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D75CFDBF-1D74-FE72-9DDF-3DD05E3460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4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14412" y="1234249"/>
            <a:ext cx="10163175" cy="3785426"/>
          </a:xfrm>
        </p:spPr>
        <p:txBody>
          <a:bodyPr/>
          <a:lstStyle/>
          <a:p>
            <a:pPr algn="just"/>
            <a:r>
              <a:rPr lang="hu-HU" sz="2000" b="1" dirty="0">
                <a:solidFill>
                  <a:srgbClr val="043C99"/>
                </a:solidFill>
              </a:rPr>
              <a:t>Betekintés a bírálatokba: </a:t>
            </a:r>
            <a:r>
              <a:rPr lang="hu-HU" sz="2000" dirty="0"/>
              <a:t>a pályázó kérelmére a Támogató elektronikus úton lehetőséget biztosít a betekintésre a bírálók anonimitásának megőrzése mellett.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Értékelés: </a:t>
            </a:r>
            <a:r>
              <a:rPr lang="hu-HU" sz="2000" dirty="0"/>
              <a:t>a </a:t>
            </a:r>
            <a:r>
              <a:rPr lang="hu-HU" sz="2000" dirty="0" err="1"/>
              <a:t>formailag</a:t>
            </a:r>
            <a:r>
              <a:rPr lang="hu-HU" sz="2000" dirty="0"/>
              <a:t> érvényes pályázatokat a Támogató az általa felkért két bíráló közreműködésével értékelik írásban. Amennyiben az értékelők által adott pontszám között 15 pont, vagy annál nagyobb különbség van, harmadik értékelő bevonása szükséges. Ebben az esetben a harmadik értékelő által adott pontszám kétszerese képezi a pályázat összesített bírálati pontszámát. 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Döntés: </a:t>
            </a:r>
            <a:r>
              <a:rPr lang="hu-HU" sz="2000" dirty="0"/>
              <a:t>az írásbeli bírálatok alapján a rektor hozza meg a döntést az ösztöndíjak odaítéléséről.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Összeférhetetlenség: </a:t>
            </a:r>
            <a:r>
              <a:rPr lang="hu-HU" sz="2000" dirty="0"/>
              <a:t>a bírálatban nem vehet részt a pályázó közeli hozzátartozója; a témavezető (EKÖP programban/graduális oktatásban/Phd oktatásban); aki a pályázóval közös kutatásban, projektben vesz részt vagy a pályázó közvetlen </a:t>
            </a:r>
            <a:r>
              <a:rPr lang="hu-HU" sz="2000" dirty="0" err="1"/>
              <a:t>munkarányítója</a:t>
            </a:r>
            <a:r>
              <a:rPr lang="hu-HU" sz="2000" dirty="0"/>
              <a:t>; akitől az ügy tárgyilagos elbírálása egyéb okból nem várható el.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Pályázatok bírálata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92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5943" y="486000"/>
            <a:ext cx="11800114" cy="50760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043C99"/>
                </a:solidFill>
              </a:rPr>
              <a:t>TÉMAVEZETŐ FELADATAI</a:t>
            </a:r>
            <a:br>
              <a:rPr lang="hu-HU" b="1" dirty="0">
                <a:solidFill>
                  <a:srgbClr val="043C99"/>
                </a:solidFill>
              </a:rPr>
            </a:br>
            <a:r>
              <a:rPr lang="hu-HU" b="1" dirty="0">
                <a:solidFill>
                  <a:srgbClr val="043C99"/>
                </a:solidFill>
              </a:rPr>
              <a:t>(ALAP, MESTER, DOKTORI kategória)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C78D941-11D6-40FD-B128-0FA332FE03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8624"/>
              </p:ext>
            </p:extLst>
          </p:nvPr>
        </p:nvGraphicFramePr>
        <p:xfrm>
          <a:off x="396225" y="1378226"/>
          <a:ext cx="11599831" cy="3723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931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FEE38-A63B-42BA-5D19-5BDBB7AA2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60AFA69E-8CE8-E0AD-9E5C-A670ACFDC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400" y="1261872"/>
            <a:ext cx="9126000" cy="3891153"/>
          </a:xfrm>
        </p:spPr>
        <p:txBody>
          <a:bodyPr/>
          <a:lstStyle/>
          <a:p>
            <a:pPr algn="just"/>
            <a:r>
              <a:rPr lang="hu-HU" dirty="0"/>
              <a:t>A Támogató az ösztöndíjasokkal szerződést (a továbbiakban: Ösztöndíjszerződés) köt, melyben rögzíti az ösztöndíj folyósításának feltételeit és szabályait. </a:t>
            </a:r>
          </a:p>
          <a:p>
            <a:pPr algn="just"/>
            <a:r>
              <a:rPr lang="hu-HU" dirty="0"/>
              <a:t>Az Ösztöndíjszerződések megkötését követően, az ösztöndíjszerződésben foglaltaknak megfelelően kezdődhet az ösztöndíjak folyósítása az ösztöndíjasok részére. </a:t>
            </a:r>
          </a:p>
          <a:p>
            <a:pPr algn="just"/>
            <a:r>
              <a:rPr lang="hu-HU" dirty="0"/>
              <a:t>Az Ösztöndíjszerződés megkötésének feltétele, hogy az ösztöndíjas adóazonosító jellel rendelkezzen.</a:t>
            </a:r>
            <a:endParaRPr lang="hu-HU" sz="2000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FD2B0BE-D77C-56AB-6086-6DF0C1917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Ösztöndíj finanszírozásának módja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44AEB4A2-C240-CA11-DD54-E732721B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C404450A-7A62-9DC9-92DD-7246433F3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7225" y="695326"/>
            <a:ext cx="10925175" cy="4457700"/>
          </a:xfrm>
        </p:spPr>
        <p:txBody>
          <a:bodyPr/>
          <a:lstStyle/>
          <a:p>
            <a:pPr marL="0" indent="0" algn="ctr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b="1" dirty="0"/>
              <a:t>Az ösztöndíjas köteles a kommunikációjában és kiadványaiban feltüntetni:</a:t>
            </a:r>
          </a:p>
          <a:p>
            <a:pPr marL="0" indent="0" algn="just">
              <a:buNone/>
            </a:pPr>
            <a:r>
              <a:rPr lang="hu-HU" sz="1800" cap="small" dirty="0"/>
              <a:t>„A …. [projektazonosító szám] számú projekt a Kulturális és Innovációs Minisztérium Nemzeti Kutatási Fejlesztési és Innovációs Alapból nyújtott támogatásával, a 2025-2.1.1-EKÖP-2025-00019 Egyetemi kutatói ösztöndíj program finanszírozásában valósult meg.”</a:t>
            </a:r>
            <a:endParaRPr lang="hu-HU" sz="1800" dirty="0"/>
          </a:p>
          <a:p>
            <a:pPr marL="0" indent="0">
              <a:buNone/>
            </a:pPr>
            <a:r>
              <a:rPr lang="hu-HU" sz="1800" dirty="0"/>
              <a:t>Idegen nyelvű publikáción, vagy dokumentumon:</a:t>
            </a:r>
          </a:p>
          <a:p>
            <a:pPr marL="0" indent="0" algn="just">
              <a:buNone/>
            </a:pPr>
            <a:r>
              <a:rPr lang="hu-HU" sz="1800" cap="small" dirty="0"/>
              <a:t>“Project no. [projektazonosító szám] has </a:t>
            </a:r>
            <a:r>
              <a:rPr lang="hu-HU" sz="1800" cap="small" dirty="0" err="1"/>
              <a:t>been</a:t>
            </a:r>
            <a:r>
              <a:rPr lang="hu-HU" sz="1800" cap="small" dirty="0"/>
              <a:t> </a:t>
            </a:r>
            <a:r>
              <a:rPr lang="hu-HU" sz="1800" cap="small" dirty="0" err="1"/>
              <a:t>implemented</a:t>
            </a:r>
            <a:r>
              <a:rPr lang="hu-HU" sz="1800" cap="small" dirty="0"/>
              <a:t> </a:t>
            </a:r>
            <a:r>
              <a:rPr lang="hu-HU" sz="1800" cap="small" dirty="0" err="1"/>
              <a:t>with</a:t>
            </a:r>
            <a:r>
              <a:rPr lang="hu-HU" sz="1800" cap="small" dirty="0"/>
              <a:t> </a:t>
            </a:r>
            <a:r>
              <a:rPr lang="hu-HU" sz="1800" cap="small" dirty="0" err="1"/>
              <a:t>the</a:t>
            </a:r>
            <a:r>
              <a:rPr lang="hu-HU" sz="1800" cap="small" dirty="0"/>
              <a:t> </a:t>
            </a:r>
            <a:r>
              <a:rPr lang="hu-HU" sz="1800" cap="small" dirty="0" err="1"/>
              <a:t>support</a:t>
            </a:r>
            <a:r>
              <a:rPr lang="hu-HU" sz="1800" cap="small" dirty="0"/>
              <a:t> </a:t>
            </a:r>
            <a:r>
              <a:rPr lang="hu-HU" sz="1800" cap="small" dirty="0" err="1"/>
              <a:t>provided</a:t>
            </a:r>
            <a:r>
              <a:rPr lang="hu-HU" sz="1800" cap="small" dirty="0"/>
              <a:t> </a:t>
            </a:r>
            <a:r>
              <a:rPr lang="hu-HU" sz="1800" cap="small" dirty="0" err="1"/>
              <a:t>by</a:t>
            </a:r>
            <a:r>
              <a:rPr lang="hu-HU" sz="1800" cap="small" dirty="0"/>
              <a:t> </a:t>
            </a:r>
            <a:r>
              <a:rPr lang="hu-HU" sz="1800" cap="small" dirty="0" err="1"/>
              <a:t>the</a:t>
            </a:r>
            <a:r>
              <a:rPr lang="hu-HU" sz="1800" cap="small" dirty="0"/>
              <a:t> </a:t>
            </a:r>
            <a:r>
              <a:rPr lang="hu-HU" sz="1800" cap="small" dirty="0" err="1"/>
              <a:t>Ministry</a:t>
            </a:r>
            <a:r>
              <a:rPr lang="hu-HU" sz="1800" cap="small" dirty="0"/>
              <a:t> of </a:t>
            </a:r>
            <a:r>
              <a:rPr lang="hu-HU" sz="1800" cap="small" dirty="0" err="1"/>
              <a:t>Culture</a:t>
            </a:r>
            <a:r>
              <a:rPr lang="hu-HU" sz="1800" cap="small" dirty="0"/>
              <a:t> and </a:t>
            </a:r>
            <a:r>
              <a:rPr lang="hu-HU" sz="1800" cap="small" dirty="0" err="1"/>
              <a:t>Innovation</a:t>
            </a:r>
            <a:r>
              <a:rPr lang="hu-HU" sz="1800" cap="small" dirty="0"/>
              <a:t> of Hungary </a:t>
            </a:r>
            <a:r>
              <a:rPr lang="hu-HU" sz="1800" cap="small" dirty="0" err="1"/>
              <a:t>from</a:t>
            </a:r>
            <a:r>
              <a:rPr lang="hu-HU" sz="1800" cap="small" dirty="0"/>
              <a:t> </a:t>
            </a:r>
            <a:r>
              <a:rPr lang="hu-HU" sz="1800" cap="small" dirty="0" err="1"/>
              <a:t>the</a:t>
            </a:r>
            <a:r>
              <a:rPr lang="hu-HU" sz="1800" cap="small" dirty="0"/>
              <a:t> National Research, </a:t>
            </a:r>
            <a:r>
              <a:rPr lang="hu-HU" sz="1800" cap="small" dirty="0" err="1"/>
              <a:t>Development</a:t>
            </a:r>
            <a:r>
              <a:rPr lang="hu-HU" sz="1800" cap="small" dirty="0"/>
              <a:t> and </a:t>
            </a:r>
            <a:r>
              <a:rPr lang="hu-HU" sz="1800" cap="small" dirty="0" err="1"/>
              <a:t>Innovation</a:t>
            </a:r>
            <a:r>
              <a:rPr lang="hu-HU" sz="1800" cap="small" dirty="0"/>
              <a:t> </a:t>
            </a:r>
            <a:r>
              <a:rPr lang="hu-HU" sz="1800" cap="small" dirty="0" err="1"/>
              <a:t>Fund</a:t>
            </a:r>
            <a:r>
              <a:rPr lang="hu-HU" sz="1800" cap="small" dirty="0"/>
              <a:t>, </a:t>
            </a:r>
            <a:r>
              <a:rPr lang="hu-HU" sz="1800" cap="small" dirty="0" err="1"/>
              <a:t>financed</a:t>
            </a:r>
            <a:r>
              <a:rPr lang="hu-HU" sz="1800" cap="small" dirty="0"/>
              <a:t> </a:t>
            </a:r>
            <a:r>
              <a:rPr lang="hu-HU" sz="1800" cap="small" dirty="0" err="1"/>
              <a:t>under</a:t>
            </a:r>
            <a:r>
              <a:rPr lang="hu-HU" sz="1800" cap="small" dirty="0"/>
              <a:t> </a:t>
            </a:r>
            <a:r>
              <a:rPr lang="hu-HU" sz="1800" cap="small" dirty="0" err="1"/>
              <a:t>the</a:t>
            </a:r>
            <a:r>
              <a:rPr lang="hu-HU" sz="1800" cap="small" dirty="0"/>
              <a:t> 2025-2.1.1-EKÖP-2025-00019 University Research </a:t>
            </a:r>
            <a:r>
              <a:rPr lang="hu-HU" sz="1800" cap="small" dirty="0" err="1"/>
              <a:t>Scholarship</a:t>
            </a:r>
            <a:r>
              <a:rPr lang="hu-HU" sz="1800" cap="small" dirty="0"/>
              <a:t> </a:t>
            </a:r>
            <a:r>
              <a:rPr lang="hu-HU" sz="1800" cap="small" dirty="0" err="1"/>
              <a:t>Programme</a:t>
            </a:r>
            <a:r>
              <a:rPr lang="hu-HU" sz="1800" cap="small" dirty="0"/>
              <a:t> (EKÖP) </a:t>
            </a:r>
            <a:r>
              <a:rPr lang="hu-HU" sz="1800" cap="small" dirty="0" err="1"/>
              <a:t>funding</a:t>
            </a:r>
            <a:r>
              <a:rPr lang="hu-HU" sz="1800" cap="small" dirty="0"/>
              <a:t> </a:t>
            </a:r>
            <a:r>
              <a:rPr lang="hu-HU" sz="1800" cap="small" dirty="0" err="1"/>
              <a:t>scheme</a:t>
            </a:r>
            <a:r>
              <a:rPr lang="hu-HU" sz="1800" cap="small" dirty="0"/>
              <a:t>.”</a:t>
            </a:r>
            <a:endParaRPr lang="hu-HU" sz="2000" dirty="0"/>
          </a:p>
          <a:p>
            <a:pPr marL="0" indent="0" algn="ctr">
              <a:buNone/>
            </a:pPr>
            <a:r>
              <a:rPr lang="hu-HU" sz="2000" dirty="0"/>
              <a:t>Amennyiben a logók megjelenítésére a publikáció jellege lehetőséget ad, a </a:t>
            </a:r>
            <a:r>
              <a:rPr lang="hu-HU" sz="2000" b="1" dirty="0">
                <a:solidFill>
                  <a:srgbClr val="043C99"/>
                </a:solidFill>
              </a:rPr>
              <a:t>hivatalos grafikai logó </a:t>
            </a:r>
            <a:r>
              <a:rPr lang="hu-HU" sz="2000" dirty="0"/>
              <a:t>használata is kötelező, mely letölthető a nkfih.gov.hu oldalról: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sz="2000" dirty="0">
                <a:hlinkClick r:id="rId2"/>
              </a:rPr>
              <a:t>https://nkfih.gov.hu/palyazoknak/aktualis-felhivasok/osztondijak/egyetemi-kutatoi-osztondij-program-2025</a:t>
            </a:r>
            <a:endParaRPr lang="hu-HU" sz="20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Nyilvánosság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8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2000" b="1" dirty="0">
                <a:solidFill>
                  <a:srgbClr val="043C99"/>
                </a:solidFill>
              </a:rPr>
              <a:t>Ösztöndíj felhasználása: </a:t>
            </a:r>
            <a:r>
              <a:rPr lang="hu-HU" sz="2000" dirty="0"/>
              <a:t>Az ösztöndíj teljes összege elszámolási kötelezettség nélkül szabadon felhasználható.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Záró beszámoló: </a:t>
            </a:r>
            <a:r>
              <a:rPr lang="hu-HU" sz="2000" dirty="0"/>
              <a:t>Az ösztöndíjas köteles a szerződésben rögzített ösztöndíjas időszak végétől számított 30 napon belül részletes, a Felhívásban közölt kötelező vállalások és a vállalt kutatási tervben rögzített feladatok végrehajtásáról szakmai záró beszámolót benyújtani a Támogató részére.</a:t>
            </a:r>
          </a:p>
          <a:p>
            <a:pPr algn="just"/>
            <a:r>
              <a:rPr lang="hu-HU" sz="2000" b="1" dirty="0">
                <a:solidFill>
                  <a:srgbClr val="043C99"/>
                </a:solidFill>
              </a:rPr>
              <a:t>Minősítés: </a:t>
            </a:r>
            <a:r>
              <a:rPr lang="hu-HU" sz="2000" dirty="0"/>
              <a:t>A Támogató a szakmai záró beszámolót legkésőbb 2026. október 31-ig minősíti.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Ösztöndíj felhasználás és beszámolás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07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45B57-F077-DA5B-3F62-BD6DADBB0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448A4061-E2DD-FE0D-9966-70578C718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90252"/>
            <a:ext cx="10925175" cy="4362773"/>
          </a:xfrm>
        </p:spPr>
        <p:txBody>
          <a:bodyPr/>
          <a:lstStyle/>
          <a:p>
            <a:pPr algn="just"/>
            <a:r>
              <a:rPr lang="hu-HU" sz="1900" b="1" dirty="0">
                <a:solidFill>
                  <a:srgbClr val="043C99"/>
                </a:solidFill>
              </a:rPr>
              <a:t>Lemondás: </a:t>
            </a:r>
            <a:r>
              <a:rPr lang="hu-HU" sz="1900" dirty="0"/>
              <a:t>Amennyiben a pályázó, illetve az ösztöndíjas lemond az ösztöndíjáról, írásban kell értesíteni a Támogatót. </a:t>
            </a:r>
            <a:r>
              <a:rPr lang="hu-HU" sz="1900" b="1" dirty="0"/>
              <a:t>A lemondás bejelentése hónapjának első napjától az ösztöndíjas ösztöndíjra nem jogosult. </a:t>
            </a:r>
            <a:r>
              <a:rPr lang="hu-HU" sz="1900" dirty="0"/>
              <a:t>A lemondás bejelentése napjától számított 30 napon belül az ösztöndíjasnak szakmai záró beszámolót kell benyújtania a Támogatónak. </a:t>
            </a:r>
          </a:p>
          <a:p>
            <a:pPr algn="just"/>
            <a:r>
              <a:rPr lang="hu-HU" sz="1900" b="1" dirty="0">
                <a:solidFill>
                  <a:srgbClr val="043C99"/>
                </a:solidFill>
              </a:rPr>
              <a:t>Szüneteltetés: </a:t>
            </a:r>
            <a:r>
              <a:rPr lang="hu-HU" sz="1900" dirty="0"/>
              <a:t>Amennyiben tartós betegség, várandósság, gyermek születése, hosszabb külföldi tartózkodás, egyéb méltányolható ok a benyújtott pályázat eredeti formában történő végrehajtását akadályozza, vagy az ösztöndíjasnak a hallgatói jogviszonya szünetel (passzív félév), de szándékában áll a kutatást folytatnia, lehetősége van az ösztöndíjas jogviszony alatt legalább 2 legfeljebb 5 hónap időtartamra (törthónap nem lehetséges) szüneteltetni az ösztöndíjas jogviszonyát. </a:t>
            </a:r>
          </a:p>
          <a:p>
            <a:pPr marL="360000" indent="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1900" dirty="0"/>
              <a:t>Az ösztöndíjas jogviszony szüneteltetése iránti kérelmet és a módosított kutatási tervet, a szüneteltetés okát alátámasztó dokumentumok csatolásával a rektorhoz kell benyújtani, melyről a Támogató dönt.</a:t>
            </a:r>
          </a:p>
          <a:p>
            <a:pPr marL="360000" indent="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1900" dirty="0"/>
              <a:t>Amennyiben az ösztöndíjas az ösztöndíjas jogviszonyát szünetelteti, </a:t>
            </a:r>
            <a:r>
              <a:rPr lang="hu-HU" sz="1900" b="1" dirty="0"/>
              <a:t>a szüneteltetés idejére ösztöndíjra nem jogosult</a:t>
            </a:r>
            <a:r>
              <a:rPr lang="hu-HU" sz="1900" dirty="0"/>
              <a:t>. </a:t>
            </a:r>
          </a:p>
          <a:p>
            <a:pPr marL="360000" indent="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1900" dirty="0"/>
              <a:t>Az ösztöndíjas jogviszony </a:t>
            </a:r>
            <a:r>
              <a:rPr lang="hu-HU" sz="1900" b="1" dirty="0"/>
              <a:t>szüneteltetésének időtartama nem hosszabbítja meg az ösztöndíjas jogviszony időtartamát</a:t>
            </a:r>
            <a:r>
              <a:rPr lang="hu-HU" sz="1900" dirty="0"/>
              <a:t>.</a:t>
            </a: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3EDDFF6-09DF-8EB4-495E-F40819FAE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00" y="256032"/>
            <a:ext cx="8784000" cy="53422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Ösztöndíj lemondása, szüneteltetése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F85653AC-F6E1-5F40-E2FB-36E8B3ED6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6D4B7CAB-E3F0-1594-168B-2AE413CD4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33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92817-D855-3635-732F-B769D1A90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44301E40-FDC4-1BED-9931-6DDD5DD25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170432"/>
            <a:ext cx="10925175" cy="3982593"/>
          </a:xfrm>
        </p:spPr>
        <p:txBody>
          <a:bodyPr/>
          <a:lstStyle/>
          <a:p>
            <a:pPr marL="0" indent="0" algn="just">
              <a:buNone/>
            </a:pPr>
            <a:r>
              <a:rPr lang="hu-HU" sz="2000" b="1" dirty="0">
                <a:solidFill>
                  <a:srgbClr val="043C99"/>
                </a:solidFill>
              </a:rPr>
              <a:t>Ösztöndíjas jogviszony megszűnése: </a:t>
            </a:r>
          </a:p>
          <a:p>
            <a:pPr algn="just"/>
            <a:r>
              <a:rPr lang="hu-HU" sz="2000" dirty="0"/>
              <a:t>Amennyiben az ösztöndíjas </a:t>
            </a:r>
            <a:r>
              <a:rPr lang="hu-HU" sz="2000" b="1" dirty="0"/>
              <a:t>az ösztöndíjszerződésben foglaltakat nem, vagy nem megfelelően teljesíti</a:t>
            </a:r>
            <a:r>
              <a:rPr lang="hu-HU" sz="2000" dirty="0"/>
              <a:t>, a Támogató dönthet a támogatás visszavonásáról, valamint a korábbi kifizetések kapcsán jogosulatlanul igénybe vett támogatást állapíthat meg. Támogató támogatás visszavonásáról szóló döntésének írásbeli értesítése napján szűnik meg, melytől számított 30 napon belül a kutatási tevékenység megvalósításáról szakmai záró beszámolót kell benyújtania a Támogatónak, melyet a rektor szakértők felkérésével értékel.</a:t>
            </a:r>
          </a:p>
          <a:p>
            <a:pPr algn="just"/>
            <a:r>
              <a:rPr lang="hu-HU" sz="2000" dirty="0"/>
              <a:t>Amennyiben az ösztöndíjasnak </a:t>
            </a:r>
            <a:r>
              <a:rPr lang="hu-HU" sz="2000" b="1" dirty="0"/>
              <a:t>az ösztöndíjas időszak alatt megszűnik a jogosultságot megalapozó jogviszonya</a:t>
            </a:r>
            <a:r>
              <a:rPr lang="hu-HU" sz="2000" dirty="0"/>
              <a:t>, úgy az ösztöndíjas jogviszonya, ebből következően az ösztöndíj folyósítása is megszűnik. A jogosultságot megalapozó jogviszony megszűnése hónapjának első napjától az ösztöndíjas ösztöndíjra nem jogosult. A jogosultságot megalapozó jogviszony megszűnése (egyben az ösztöndíjas jogviszony megszűnése napja) napjától számított 30 napon belül a kutatás megvalósításáról az ösztöndíjas szakmai záró beszámolót nyújt be a Támogatónak, melyet a rektor szakértők felkérésével értékel.</a:t>
            </a: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B19C4AB-499B-C6AB-16CC-72297373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Ösztöndíjas jogviszony megszűnése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F802973-0BB5-689E-1DBD-C502D3D4E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03E9634C-B700-A522-F30D-9E3776A566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18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BB5DF-F086-8AAE-53CB-FB09DF2B2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EDD5038E-38E6-8472-348E-1090EE2EF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755648"/>
            <a:ext cx="10925175" cy="3397377"/>
          </a:xfrm>
        </p:spPr>
        <p:txBody>
          <a:bodyPr/>
          <a:lstStyle/>
          <a:p>
            <a:pPr algn="just"/>
            <a:r>
              <a:rPr lang="hu-HU" sz="2000" dirty="0"/>
              <a:t>Felsőoktatási intézményváltásra vagy felsőoktatási intézményen belüli kar-, vagy szakváltásra az ösztöndíjas időszak alatt nincs lehetőség. </a:t>
            </a:r>
          </a:p>
          <a:p>
            <a:pPr algn="just"/>
            <a:r>
              <a:rPr lang="hu-HU" sz="2000" dirty="0"/>
              <a:t>Amennyiben az ösztöndíjas az ösztöndíjas időszakon belül felsőoktatási intézményt, kart vagy szakot vált, ösztöndíjas jogviszonya megszűnik, az intézmény-, kar-, szakváltásról szóló intézményi döntés jogerőre emelkedésének napjától a számára megítélt ösztöndíjra nem jogosult. </a:t>
            </a:r>
          </a:p>
          <a:p>
            <a:pPr algn="just"/>
            <a:r>
              <a:rPr lang="hu-HU" sz="2000" dirty="0"/>
              <a:t>Az ösztöndíjas jogviszony megszűnése napjától (az intézményi döntés jogerőre emelkedésének napjától) számított 30 napon belül a kutatás megvalósításáról az ösztöndíjas szakmai záró beszámolót nyújt be a Támogatónak, melyet a rektor szakértők felkérésével értékel.</a:t>
            </a: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022FA1B-F9BC-8FE4-F683-2F27127B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rgbClr val="043C99"/>
                </a:solidFill>
              </a:rPr>
              <a:t>Felsőoktatási Intézményváltás,  intézményen belüli kar-, vagy szakváltás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C4FF2B55-A5B5-125E-9301-7703B3310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2E87D995-AFF3-460E-39AE-4DF9CFAF6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73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ím 1"/>
          <p:cNvSpPr txBox="1">
            <a:spLocks/>
          </p:cNvSpPr>
          <p:nvPr/>
        </p:nvSpPr>
        <p:spPr>
          <a:xfrm>
            <a:off x="1108930" y="2218267"/>
            <a:ext cx="9974141" cy="14404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hu-HU" sz="2000" b="1" dirty="0">
                <a:solidFill>
                  <a:srgbClr val="043C99"/>
                </a:solidFill>
                <a:latin typeface="Garamond" panose="02020404030301010803" pitchFamily="18" charset="0"/>
              </a:rPr>
              <a:t>Köszönjük a figyelmet!</a:t>
            </a:r>
          </a:p>
          <a:p>
            <a:pPr>
              <a:lnSpc>
                <a:spcPct val="200000"/>
              </a:lnSpc>
            </a:pPr>
            <a:endParaRPr lang="hu-HU" sz="2000" b="1" dirty="0">
              <a:solidFill>
                <a:srgbClr val="043C99"/>
              </a:solidFill>
              <a:latin typeface="Garamond" panose="02020404030301010803" pitchFamily="18" charset="0"/>
            </a:endParaRPr>
          </a:p>
          <a:p>
            <a:pPr marR="48260" indent="215900" algn="ctr">
              <a:lnSpc>
                <a:spcPct val="115000"/>
              </a:lnSpc>
              <a:tabLst>
                <a:tab pos="450215" algn="l"/>
              </a:tabLst>
            </a:pPr>
            <a:r>
              <a:rPr lang="hu-HU" sz="2000" b="1" dirty="0">
                <a:latin typeface="Garamond" panose="02020404030301010803" pitchFamily="18" charset="0"/>
              </a:rPr>
              <a:t>Kérdés esetén forduljanak hozzánk bizalommal:</a:t>
            </a:r>
          </a:p>
          <a:p>
            <a:pPr marR="48260" indent="215900">
              <a:lnSpc>
                <a:spcPct val="115000"/>
              </a:lnSpc>
              <a:tabLst>
                <a:tab pos="450215" algn="l"/>
              </a:tabLst>
            </a:pPr>
            <a:r>
              <a:rPr lang="hu-HU" sz="2000" dirty="0">
                <a:latin typeface="Garamond" panose="02020404030301010803" pitchFamily="18" charset="0"/>
              </a:rPr>
              <a:t>Mihályi Laura pályázati szakértő </a:t>
            </a:r>
            <a:br>
              <a:rPr lang="hu-HU" sz="2000" dirty="0">
                <a:latin typeface="Garamond" panose="02020404030301010803" pitchFamily="18" charset="0"/>
              </a:rPr>
            </a:br>
            <a:r>
              <a:rPr lang="hu-HU" sz="2000" dirty="0">
                <a:latin typeface="Garamond" panose="02020404030301010803" pitchFamily="18" charset="0"/>
              </a:rPr>
              <a:t>(e-mail: mihalyi.laura@uni-obuda.hu; tel: +36 (30) 126 3805)</a:t>
            </a:r>
          </a:p>
          <a:p>
            <a:pPr marR="48260" indent="215900">
              <a:lnSpc>
                <a:spcPct val="115000"/>
              </a:lnSpc>
              <a:tabLst>
                <a:tab pos="450215" algn="l"/>
              </a:tabLst>
            </a:pPr>
            <a:br>
              <a:rPr lang="hu-HU" sz="2000" dirty="0">
                <a:latin typeface="Garamond" panose="02020404030301010803" pitchFamily="18" charset="0"/>
              </a:rPr>
            </a:br>
            <a:r>
              <a:rPr lang="hu-HU" sz="2000" dirty="0">
                <a:latin typeface="Garamond" panose="02020404030301010803" pitchFamily="18" charset="0"/>
              </a:rPr>
              <a:t>helyettesítő munkatárs: Kővári-Breuer Orsolya, projektmenedzser </a:t>
            </a:r>
            <a:br>
              <a:rPr lang="hu-HU" sz="2000" dirty="0">
                <a:latin typeface="Garamond" panose="02020404030301010803" pitchFamily="18" charset="0"/>
              </a:rPr>
            </a:br>
            <a:r>
              <a:rPr lang="hu-HU" sz="2000" dirty="0">
                <a:latin typeface="Garamond" panose="02020404030301010803" pitchFamily="18" charset="0"/>
              </a:rPr>
              <a:t>(e-mail: kovari.orsolya@uni-obuda.hu, tel: +36 (30) 263 5167)</a:t>
            </a:r>
          </a:p>
          <a:p>
            <a:pPr>
              <a:lnSpc>
                <a:spcPct val="200000"/>
              </a:lnSpc>
            </a:pP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9" name="Alcím 2"/>
          <p:cNvSpPr txBox="1">
            <a:spLocks/>
          </p:cNvSpPr>
          <p:nvPr/>
        </p:nvSpPr>
        <p:spPr>
          <a:xfrm>
            <a:off x="9661894" y="195538"/>
            <a:ext cx="2377711" cy="923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hu-HU" sz="2000" i="1" dirty="0">
              <a:latin typeface="Garamond" panose="02020404030301010803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4BAE1B97-8FA4-4730-8FB7-A1AF26413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DBB7DDB9-5FF6-458F-B3B5-F9F6BADD4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41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4400" y="1360714"/>
            <a:ext cx="9126000" cy="3792311"/>
          </a:xfrm>
        </p:spPr>
        <p:txBody>
          <a:bodyPr/>
          <a:lstStyle/>
          <a:p>
            <a:pPr marL="0" indent="0" algn="ctr">
              <a:buNone/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támogatás pályázat útján nyerhető el ösztöndíj formájában, amelynek a pályázó a pályázatában megjelölt bankszámlájára történő folyósításáról a Támogató gondoskodik.</a:t>
            </a:r>
          </a:p>
          <a:p>
            <a:pPr marL="0" indent="0" algn="ctr">
              <a:buNone/>
            </a:pPr>
            <a:r>
              <a:rPr lang="hu-HU" sz="2000" b="1" dirty="0">
                <a:solidFill>
                  <a:srgbClr val="043C99"/>
                </a:solidFill>
              </a:rPr>
              <a:t>Összeg (Kormányrendelet szerint):</a:t>
            </a:r>
            <a:br>
              <a:rPr lang="hu-HU" sz="2000" b="1" dirty="0">
                <a:solidFill>
                  <a:srgbClr val="043C99"/>
                </a:solidFill>
              </a:rPr>
            </a:b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min. 125 000 Ft/hó/fő, </a:t>
            </a:r>
            <a:r>
              <a:rPr lang="hu-HU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250 000 Ft/hó/fő</a:t>
            </a:r>
            <a:b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Óbudai Egyetem EKÖP programjában </a:t>
            </a:r>
            <a:r>
              <a:rPr lang="hu-HU" sz="20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kategóriánként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elnyerhető ösztöndíj mértéke:</a:t>
            </a:r>
          </a:p>
          <a:p>
            <a:pPr marL="0" indent="0">
              <a:buNone/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hu-HU" sz="2000" b="1" dirty="0">
                <a:solidFill>
                  <a:srgbClr val="043C99"/>
                </a:solidFill>
              </a:rPr>
              <a:t>Alapképzés: 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	125 000 Ft/hó</a:t>
            </a:r>
          </a:p>
          <a:p>
            <a:pPr marL="0" indent="0">
              <a:buNone/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hu-HU" sz="2000" b="1" dirty="0">
                <a:solidFill>
                  <a:srgbClr val="043C99"/>
                </a:solidFill>
              </a:rPr>
              <a:t>Mesterképzés: 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	170 000 Ft/hó</a:t>
            </a:r>
          </a:p>
          <a:p>
            <a:pPr marL="0" indent="0">
              <a:buNone/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hu-HU" sz="2000" b="1" dirty="0">
                <a:solidFill>
                  <a:srgbClr val="043C99"/>
                </a:solidFill>
              </a:rPr>
              <a:t>Doktori képzés: 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	200 000 Ft/hó</a:t>
            </a:r>
          </a:p>
          <a:p>
            <a:pPr marL="0" indent="0">
              <a:buNone/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hu-HU" sz="2000" b="1" dirty="0">
                <a:solidFill>
                  <a:srgbClr val="043C99"/>
                </a:solidFill>
              </a:rPr>
              <a:t>Fiatal oktató / kutató: 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200 000 Ft/hó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AZ ÖSZTÖNDÍJ FORMÁJA ÉS ÖSSZEGE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24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4400" y="1153886"/>
            <a:ext cx="9126000" cy="3999140"/>
          </a:xfrm>
        </p:spPr>
        <p:txBody>
          <a:bodyPr/>
          <a:lstStyle/>
          <a:p>
            <a:pPr marL="0" indent="0" algn="ctr">
              <a:buNone/>
            </a:pPr>
            <a:r>
              <a:rPr lang="hu-HU" sz="2000" b="1" u="sng" dirty="0">
                <a:solidFill>
                  <a:srgbClr val="043C99"/>
                </a:solidFill>
              </a:rPr>
              <a:t>Ösztöndíjas időszak lehetséges időtartama:</a:t>
            </a:r>
          </a:p>
          <a:p>
            <a:pPr marL="0" indent="0" algn="just">
              <a:buNone/>
            </a:pPr>
            <a:r>
              <a:rPr lang="hu-HU" sz="2000" b="1" dirty="0">
                <a:solidFill>
                  <a:srgbClr val="043C99"/>
                </a:solidFill>
              </a:rPr>
              <a:t>Alapképzés: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	5 hónap: 2025. szept. 1. – 2026. jan. 31.</a:t>
            </a:r>
          </a:p>
          <a:p>
            <a:pPr marL="0" indent="0" algn="just">
              <a:buNone/>
            </a:pPr>
            <a:r>
              <a:rPr lang="hu-HU" sz="2000" dirty="0"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 hónap: 2025. szept. 1. – 2026. jún. 30. </a:t>
            </a:r>
          </a:p>
          <a:p>
            <a:pPr marL="0" indent="0" algn="just">
              <a:buNone/>
            </a:pPr>
            <a:r>
              <a:rPr lang="hu-HU" sz="2000" b="1" dirty="0">
                <a:solidFill>
                  <a:srgbClr val="043C99"/>
                </a:solidFill>
              </a:rPr>
              <a:t>Mesterképzés:</a:t>
            </a:r>
            <a:r>
              <a:rPr lang="hu-HU" sz="2000" dirty="0"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 hónap: 2025. szept. 1. – 2026. jan. 31.</a:t>
            </a:r>
          </a:p>
          <a:p>
            <a:pPr marL="0" indent="0" algn="just">
              <a:buNone/>
            </a:pPr>
            <a:r>
              <a:rPr lang="hu-HU" sz="2000" dirty="0"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 hónap: 2025. szept. 1. – 2026. jún. 30. </a:t>
            </a:r>
            <a:endParaRPr lang="hu-HU" sz="20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u-HU" sz="2000" b="1" dirty="0">
                <a:solidFill>
                  <a:srgbClr val="043C99"/>
                </a:solidFill>
              </a:rPr>
              <a:t>Doktori képzés:	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	12 hónap: 2025. szept. 1. – 2026. aug. 31</a:t>
            </a:r>
          </a:p>
          <a:p>
            <a:pPr marL="0" indent="0" algn="just">
              <a:buNone/>
            </a:pPr>
            <a:r>
              <a:rPr lang="hu-HU" sz="2000" b="1" dirty="0">
                <a:solidFill>
                  <a:srgbClr val="043C99"/>
                </a:solidFill>
              </a:rPr>
              <a:t>Fiatal oktató/ kutató: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12 hónap: 2025. szept. 1. – 2026. aug. 31</a:t>
            </a:r>
          </a:p>
          <a:p>
            <a:pPr marL="0" indent="0" algn="just">
              <a:buNone/>
            </a:pP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hu-HU" sz="2000" b="1" dirty="0">
                <a:solidFill>
                  <a:srgbClr val="043C99"/>
                </a:solidFill>
              </a:rPr>
              <a:t>Megszűnés esetei:	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Jogosultságot megalapozó jogviszony megszűnése.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        Abszolutórium megszerzés félévének utolsó napja.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9390878" cy="5076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AZ ÖSZTÖNDÍJ IDŐTARTAMA ÉS MEGSZŰNÉSE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8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519200"/>
            <a:ext cx="11262375" cy="36338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000" b="1" dirty="0"/>
              <a:t>Természetes személy</a:t>
            </a:r>
            <a:r>
              <a:rPr lang="hu-HU" sz="2000" dirty="0"/>
              <a:t> pályázhat, aki: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/>
              <a:t>még </a:t>
            </a:r>
            <a:r>
              <a:rPr lang="hu-HU" sz="2000" b="1" dirty="0"/>
              <a:t>nem töltötte be 45. életévét</a:t>
            </a:r>
            <a:endParaRPr lang="hu-HU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/>
              <a:t>kiemelkedő tudományos, szakmai vagy tanulmányi eredménnyel</a:t>
            </a:r>
            <a:r>
              <a:rPr lang="hu-HU" sz="2000" dirty="0"/>
              <a:t> rendelkezik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A korhatárra vonatkozó feltételtől, különös méltánylást érdemlő körülmény fennállása esetén a rektor eltekinthet.</a:t>
            </a:r>
            <a:endParaRPr lang="hu-HU" sz="2000" b="1" dirty="0"/>
          </a:p>
          <a:p>
            <a:pPr algn="just"/>
            <a:r>
              <a:rPr lang="hu-HU" sz="2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jogosultsági feltételeknek az ösztöndíjas időszak első napjával kezdődően kell megfelelni.</a:t>
            </a:r>
            <a:r>
              <a:rPr lang="hu-HU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Mindegyik típusú pályázat esetén további feltétel, hogy a pályázók az ösztöndíjas jogviszony létesítésekor igazolni tudják a jogosultságot megalapozó jogviszonyukat.</a:t>
            </a:r>
            <a:endParaRPr lang="hu-HU" sz="20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u-HU" sz="20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9856575" cy="507600"/>
          </a:xfrm>
        </p:spPr>
        <p:txBody>
          <a:bodyPr/>
          <a:lstStyle/>
          <a:p>
            <a:r>
              <a:rPr lang="hu-HU" b="1" dirty="0">
                <a:solidFill>
                  <a:srgbClr val="043C99"/>
                </a:solidFill>
              </a:rPr>
              <a:t>ÁLTALÁNOS JOGOSULTSÁGI FELTÉTELEK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08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534886"/>
            <a:ext cx="11240604" cy="36181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a Támogató valamelyik alapképzésén nappali </a:t>
            </a:r>
            <a:r>
              <a:rPr lang="hu-HU" sz="2000" dirty="0" err="1"/>
              <a:t>tagozatos</a:t>
            </a:r>
            <a:r>
              <a:rPr lang="hu-HU" sz="2000" dirty="0"/>
              <a:t> aktív hallgatói jogviszonnyal rendelkezik, 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utolsó két lezárt félévének súlyozott tanulmányi átlaga lezárt félévenként legalább „3,51” minősítésű.</a:t>
            </a:r>
            <a:endParaRPr lang="hu-HU" sz="2000" b="1" dirty="0"/>
          </a:p>
          <a:p>
            <a:pPr marL="0" indent="0">
              <a:buNone/>
            </a:pPr>
            <a:r>
              <a:rPr lang="hu-HU" sz="2000" b="1" u="sng" dirty="0"/>
              <a:t>Előnyt jelent: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Innovációs kiválóság, iparjogvédelmi bejelentés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/>
              <a:t>Kimagasló helyezések szakmai és tudományos versenyeken: OKTV, TUDOK, Ifjú Tudósok, Ifjúsági Tudományos és Innovációs Tehetségkutató Verseny, SZÉTV, ÁSZÉV, OSZTV, nemzetközi diákolimpiák, helyi TDK, Országos Tudományos és Diákköri Tanács által szervezett versenyen elért 1-3. helyezés vagy különdíj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/>
              <a:t>Korábban elnyert ÚNKP vagy EKÖP pályázat, ha záró beszámolója legalább „megfelelt” minősítésű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Gábor Dénes Középiskolai Ösztöndíj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10892261" cy="507600"/>
          </a:xfrm>
        </p:spPr>
        <p:txBody>
          <a:bodyPr/>
          <a:lstStyle/>
          <a:p>
            <a:r>
              <a:rPr lang="hu-HU" b="1" u="sng" dirty="0">
                <a:solidFill>
                  <a:srgbClr val="043C99"/>
                </a:solidFill>
              </a:rPr>
              <a:t>ALAPKÉPZÉS</a:t>
            </a:r>
            <a:r>
              <a:rPr lang="hu-HU" b="1" dirty="0">
                <a:solidFill>
                  <a:srgbClr val="043C99"/>
                </a:solidFill>
              </a:rPr>
              <a:t> KATEGÓRIÁBAN JOGOSULTSÁGI FELTÉTELEK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4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524000"/>
            <a:ext cx="11490975" cy="3832373"/>
          </a:xfrm>
        </p:spPr>
        <p:txBody>
          <a:bodyPr/>
          <a:lstStyle/>
          <a:p>
            <a:pPr algn="just"/>
            <a:r>
              <a:rPr lang="hu-HU" sz="2000" dirty="0"/>
              <a:t>a Támogató valamelyik mesterképzésén bármely munkarendben aktív hallgatói jogviszonnyal rendelkezik, vagy a 2025/2026-os tanévre felsőoktatási felvételi képzésre felvételi kérelmet nyújtott be az Óbudai Egyetem valamelyik mesterképzésre és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2000" dirty="0"/>
              <a:t>utolsó két lezárt félévének (első éves </a:t>
            </a:r>
            <a:r>
              <a:rPr lang="hu-HU" sz="2000" dirty="0" err="1"/>
              <a:t>MSc</a:t>
            </a:r>
            <a:r>
              <a:rPr lang="hu-HU" sz="2000" dirty="0"/>
              <a:t> hallgatók esetében a megelőző </a:t>
            </a:r>
            <a:r>
              <a:rPr lang="hu-HU" sz="2000" dirty="0" err="1"/>
              <a:t>BSc</a:t>
            </a:r>
            <a:r>
              <a:rPr lang="hu-HU" sz="2000" dirty="0"/>
              <a:t> képzés utolsó 2 lezárt félévének) súlyozott tanulmányi átlaga lezárt félévenként legalább „3,51” minősítésű.</a:t>
            </a:r>
            <a:endParaRPr lang="hu-HU" sz="2000" b="1" dirty="0"/>
          </a:p>
          <a:p>
            <a:pPr marL="0" indent="0">
              <a:spcBef>
                <a:spcPts val="1800"/>
              </a:spcBef>
              <a:buNone/>
            </a:pPr>
            <a:r>
              <a:rPr lang="hu-HU" sz="2000" b="1" u="sng" dirty="0"/>
              <a:t>Előnyt jelent: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Innovációs területen elért eredmény, iparjogvédelmi </a:t>
            </a:r>
            <a:r>
              <a:rPr lang="hu-HU" sz="2000" dirty="0" err="1"/>
              <a:t>oltalmi</a:t>
            </a:r>
            <a:r>
              <a:rPr lang="hu-HU" sz="2000" dirty="0"/>
              <a:t> bejelentéssel való rendelkezés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Korábban elnyert ÚNKP vagy EKÖP pályázat (záró beszámoló min. „megfelelt”)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TDK: Tudományos Diákköri Konferencián elért helyezés, díj, kimagasló eredmény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10728975" cy="507600"/>
          </a:xfrm>
        </p:spPr>
        <p:txBody>
          <a:bodyPr/>
          <a:lstStyle/>
          <a:p>
            <a:r>
              <a:rPr lang="hu-HU" b="1" u="sng" dirty="0">
                <a:solidFill>
                  <a:srgbClr val="043C99"/>
                </a:solidFill>
              </a:rPr>
              <a:t>MESTERKÉPZÉS</a:t>
            </a:r>
            <a:r>
              <a:rPr lang="hu-HU" b="1" dirty="0">
                <a:solidFill>
                  <a:srgbClr val="043C99"/>
                </a:solidFill>
              </a:rPr>
              <a:t> KATEGÓRIÁBAN  JOGOSULTSÁGI FELTÉTELEK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1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6225" y="1360714"/>
            <a:ext cx="11490975" cy="3995659"/>
          </a:xfrm>
        </p:spPr>
        <p:txBody>
          <a:bodyPr/>
          <a:lstStyle/>
          <a:p>
            <a:pPr algn="just"/>
            <a:r>
              <a:rPr lang="hu-HU" sz="2000" dirty="0"/>
              <a:t>a Támogató doktori iskoláinak valamelyikén bármely munkarendben aktív doktori tanulmányokat folytat, vagy a 2025/2026-os tanévre felvételi kérelmet nyújtott be az Óbudai Egyetem valamelyik doktori képzésére. </a:t>
            </a:r>
            <a:endParaRPr lang="hu-HU" sz="2000" b="1" dirty="0"/>
          </a:p>
          <a:p>
            <a:pPr marL="0" indent="0">
              <a:buNone/>
            </a:pPr>
            <a:r>
              <a:rPr lang="hu-HU" sz="2000" b="1" u="sng" dirty="0"/>
              <a:t>Előnyt jelent: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Legalább egy angol nyelvű Q2-es folyóiratcikk (megjelenés vagy elfogadás)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Legalább egy IEEE folyóiratban megjelent közlemény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Korábban elnyert ÚNKP vagy EKÖP pályázat (záró beszámoló min. „megfelelt”)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TDK: Tudományos Diákköri Konferencián elért helyezés, díj, eredmény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Egyéb publikációk: tudományos/szakmai folyóiratban megjelent/befogadott cikk, konferenciakiadvány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Tehetséggondozásban való aktív részvétel (kari/egyetemi programok, szakkollégium)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Innovációs tevékenység: szabadalom, prototípus, újító megoldásokat célzó projekt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6225" y="486000"/>
            <a:ext cx="11490975" cy="507600"/>
          </a:xfrm>
        </p:spPr>
        <p:txBody>
          <a:bodyPr/>
          <a:lstStyle/>
          <a:p>
            <a:r>
              <a:rPr lang="hu-HU" b="1" u="sng" dirty="0">
                <a:solidFill>
                  <a:srgbClr val="043C99"/>
                </a:solidFill>
              </a:rPr>
              <a:t>DOKTORI KÉPZÉS</a:t>
            </a:r>
            <a:r>
              <a:rPr lang="hu-HU" b="1" dirty="0">
                <a:solidFill>
                  <a:srgbClr val="043C99"/>
                </a:solidFill>
              </a:rPr>
              <a:t> KATEGÓRIÁBAN  JOGOSULTSÁGI FELTÉTELEK</a:t>
            </a: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71F8AEE-038D-488D-9007-3853EABEA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623" y="5356373"/>
            <a:ext cx="2434578" cy="1080000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7A62A942-05E1-4608-B8E8-FCC74A06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25" y="5356373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07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éni 2. sém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D933A55D5808DE40AC6883CFE92F133D" ma:contentTypeVersion="7" ma:contentTypeDescription="Új dokumentum létrehozása." ma:contentTypeScope="" ma:versionID="900773c0eb5a4d84fb408252665bcc92">
  <xsd:schema xmlns:xsd="http://www.w3.org/2001/XMLSchema" xmlns:xs="http://www.w3.org/2001/XMLSchema" xmlns:p="http://schemas.microsoft.com/office/2006/metadata/properties" xmlns:ns2="10c25544-05d2-4609-874e-9b17be33fb7e" targetNamespace="http://schemas.microsoft.com/office/2006/metadata/properties" ma:root="true" ma:fieldsID="b3790e6bbc97afff5b051932813a4363" ns2:_="">
    <xsd:import namespace="10c25544-05d2-4609-874e-9b17be33fb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25544-05d2-4609-874e-9b17be33fb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15A7E1-915B-4B57-9B91-1D25A4E57C84}"/>
</file>

<file path=customXml/itemProps2.xml><?xml version="1.0" encoding="utf-8"?>
<ds:datastoreItem xmlns:ds="http://schemas.openxmlformats.org/officeDocument/2006/customXml" ds:itemID="{F1D4BC2D-F175-42B5-B698-AF76DFF7FDE8}"/>
</file>

<file path=customXml/itemProps3.xml><?xml version="1.0" encoding="utf-8"?>
<ds:datastoreItem xmlns:ds="http://schemas.openxmlformats.org/officeDocument/2006/customXml" ds:itemID="{B4AC4804-E869-474A-A427-6EF7DF045DF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6185</TotalTime>
  <Words>3532</Words>
  <Application>Microsoft Office PowerPoint</Application>
  <PresentationFormat>Szélesvásznú</PresentationFormat>
  <Paragraphs>279</Paragraphs>
  <Slides>38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2</vt:i4>
      </vt:variant>
      <vt:variant>
        <vt:lpstr>Diacímek</vt:lpstr>
      </vt:variant>
      <vt:variant>
        <vt:i4>38</vt:i4>
      </vt:variant>
    </vt:vector>
  </HeadingPairs>
  <TitlesOfParts>
    <vt:vector size="47" baseType="lpstr">
      <vt:lpstr>Arial</vt:lpstr>
      <vt:lpstr>Calibri</vt:lpstr>
      <vt:lpstr>DaunPenh</vt:lpstr>
      <vt:lpstr>Garamond</vt:lpstr>
      <vt:lpstr>Symbol</vt:lpstr>
      <vt:lpstr>Times New Roman</vt:lpstr>
      <vt:lpstr>Wingdings</vt:lpstr>
      <vt:lpstr>1_Office-téma</vt:lpstr>
      <vt:lpstr>2_Office-téma</vt:lpstr>
      <vt:lpstr>ÓBUDAI EGYETEM EGYETEMI KUTATÓI ÖSZTÖNDÍJ PROGRAM általános keret 2025/2026. tanév</vt:lpstr>
      <vt:lpstr>EKÖP ÁLTALÁNOS KERET CÉLJA</vt:lpstr>
      <vt:lpstr>EKÖP ÁLTALÁNOS KERET</vt:lpstr>
      <vt:lpstr>AZ ÖSZTÖNDÍJ FORMÁJA ÉS ÖSSZEGE</vt:lpstr>
      <vt:lpstr>AZ ÖSZTÖNDÍJ IDŐTARTAMA ÉS MEGSZŰNÉSE</vt:lpstr>
      <vt:lpstr>ÁLTALÁNOS JOGOSULTSÁGI FELTÉTELEK</vt:lpstr>
      <vt:lpstr>ALAPKÉPZÉS KATEGÓRIÁBAN JOGOSULTSÁGI FELTÉTELEK</vt:lpstr>
      <vt:lpstr>MESTERKÉPZÉS KATEGÓRIÁBAN  JOGOSULTSÁGI FELTÉTELEK</vt:lpstr>
      <vt:lpstr>DOKTORI KÉPZÉS KATEGÓRIÁBAN  JOGOSULTSÁGI FELTÉTELEK</vt:lpstr>
      <vt:lpstr>FIATAL OKTATÓ/ KUTATÓ KATEGÓRIÁBAN  JOGOSULTSÁGI FELTÉTELEK</vt:lpstr>
      <vt:lpstr>KIZÁRÓ OKOK</vt:lpstr>
      <vt:lpstr>KÖTELEZŐ VÁLLALÁSOK – MINDEN KATEGÓRIÁBAN</vt:lpstr>
      <vt:lpstr>KÖTELEZŐ VÁLLALÁSOK – ALAPKÉPZÉS KATEGÓRIÁBAN</vt:lpstr>
      <vt:lpstr>KÖTELEZŐ VÁLLALÁSOK – MESTERKÉPZÉS KATEGÓRIÁBAN</vt:lpstr>
      <vt:lpstr>KÖTELEZŐ VÁLLALÁSOK – DOKTORI KÉPZÉS KATEGÓRIÁBAN</vt:lpstr>
      <vt:lpstr>KÖTELEZŐ VÁLLALÁSOK – FIATAL OKTATÓ, KUTATÓ KATEGÓRIÁBAN</vt:lpstr>
      <vt:lpstr>A pályázat benyújtása</vt:lpstr>
      <vt:lpstr>BENYÚJTANDÓ DOKUMENTUMOK – MINDEN KATEGÓRIÁBAN</vt:lpstr>
      <vt:lpstr>BENYÚJTANDÓ DOKUMENTUMOK – ALAPKÉPZÉS ÉS MESTERKÉPZÉS KATEGÓRIÁBAN</vt:lpstr>
      <vt:lpstr>BENYÚJTANDÓ DOKUMENTUMOK – ALAPKÉPZÉS ÉS MESTERKÉPZÉS KATEGÓRIÁBAN  A pályázat benyújtását megelőző 5 éven belül szerzett tudományos/művészeti tevékenységet bemutató, elismerő dokumentáció  </vt:lpstr>
      <vt:lpstr>BENYÚJTANDÓ DOKUMENTUMOK – DOKTORI KATEGÓRIÁBAN</vt:lpstr>
      <vt:lpstr>BENYÚJTANDÓ DOKUMENTUMOK – FIATAL OKTATÓ, KUTATÓ KATEGÓRIÁBAN</vt:lpstr>
      <vt:lpstr>DOKUMENTUMOK ALÁÍRÁSA</vt:lpstr>
      <vt:lpstr>Jogosultsági ellenőrzés és hiánypótlása</vt:lpstr>
      <vt:lpstr>BÍRÁLATI SZEMPONTRENDSZER ALAPKÉPZÉS, MESTERKÉPZÉS</vt:lpstr>
      <vt:lpstr>BÍRÁLATI SZEMPONTRENDSZER –  ALAPKÉPZÉS, MESTERKÉPZÉS</vt:lpstr>
      <vt:lpstr>BÍRÁLATI SZEMPONTRENDSZER –  ALAPKÉPZÉS, MESTERKÉPZÉS</vt:lpstr>
      <vt:lpstr>BÍRÁLATI SZEMPONTRENDSZER – DOKTORI KÉPZÉS</vt:lpstr>
      <vt:lpstr>BÍRÁLATI SZEMPONTRENDSZER – FIATAL OKTATÓ, KUTATÓ</vt:lpstr>
      <vt:lpstr>Pályázatok bírálata</vt:lpstr>
      <vt:lpstr>TÉMAVEZETŐ FELADATAI (ALAP, MESTER, DOKTORI kategória)</vt:lpstr>
      <vt:lpstr>Ösztöndíj finanszírozásának módja</vt:lpstr>
      <vt:lpstr>Nyilvánosság</vt:lpstr>
      <vt:lpstr>Ösztöndíj felhasználás és beszámolás</vt:lpstr>
      <vt:lpstr>Ösztöndíj lemondása, szüneteltetése</vt:lpstr>
      <vt:lpstr>Ösztöndíjas jogviszony megszűnése</vt:lpstr>
      <vt:lpstr>Felsőoktatási Intézményváltás,  intézményen belüli kar-, vagy szakváltás</vt:lpstr>
      <vt:lpstr>PowerPoint-bemutató</vt:lpstr>
    </vt:vector>
  </TitlesOfParts>
  <Company>NKFIH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Führer Zsuzsanna</dc:creator>
  <cp:lastModifiedBy>Mihályi Laura</cp:lastModifiedBy>
  <cp:revision>604</cp:revision>
  <cp:lastPrinted>2025-07-02T06:45:21Z</cp:lastPrinted>
  <dcterms:created xsi:type="dcterms:W3CDTF">2015-04-13T10:08:26Z</dcterms:created>
  <dcterms:modified xsi:type="dcterms:W3CDTF">2025-07-03T06:52:04Z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0x010100D933A55D5808DE40AC6883CFE92F133D</vt:lpwstr>
  </property>
</Properties>
</file>