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73" r:id="rId5"/>
  </p:sldMasterIdLst>
  <p:notesMasterIdLst>
    <p:notesMasterId r:id="rId51"/>
  </p:notesMasterIdLst>
  <p:handoutMasterIdLst>
    <p:handoutMasterId r:id="rId52"/>
  </p:handoutMasterIdLst>
  <p:sldIdLst>
    <p:sldId id="441" r:id="rId6"/>
    <p:sldId id="407" r:id="rId7"/>
    <p:sldId id="457" r:id="rId8"/>
    <p:sldId id="412" r:id="rId9"/>
    <p:sldId id="413" r:id="rId10"/>
    <p:sldId id="411" r:id="rId11"/>
    <p:sldId id="409" r:id="rId12"/>
    <p:sldId id="410" r:id="rId13"/>
    <p:sldId id="415" r:id="rId14"/>
    <p:sldId id="419" r:id="rId15"/>
    <p:sldId id="416" r:id="rId16"/>
    <p:sldId id="417" r:id="rId17"/>
    <p:sldId id="423" r:id="rId18"/>
    <p:sldId id="421" r:id="rId19"/>
    <p:sldId id="424" r:id="rId20"/>
    <p:sldId id="427" r:id="rId21"/>
    <p:sldId id="428" r:id="rId22"/>
    <p:sldId id="422" r:id="rId23"/>
    <p:sldId id="425" r:id="rId24"/>
    <p:sldId id="454" r:id="rId25"/>
    <p:sldId id="455" r:id="rId26"/>
    <p:sldId id="426" r:id="rId27"/>
    <p:sldId id="431" r:id="rId28"/>
    <p:sldId id="436" r:id="rId29"/>
    <p:sldId id="435" r:id="rId30"/>
    <p:sldId id="437" r:id="rId31"/>
    <p:sldId id="438" r:id="rId32"/>
    <p:sldId id="439" r:id="rId33"/>
    <p:sldId id="444" r:id="rId34"/>
    <p:sldId id="440" r:id="rId35"/>
    <p:sldId id="442" r:id="rId36"/>
    <p:sldId id="443" r:id="rId37"/>
    <p:sldId id="445" r:id="rId38"/>
    <p:sldId id="446" r:id="rId39"/>
    <p:sldId id="458" r:id="rId40"/>
    <p:sldId id="447" r:id="rId41"/>
    <p:sldId id="448" r:id="rId42"/>
    <p:sldId id="449" r:id="rId43"/>
    <p:sldId id="430" r:id="rId44"/>
    <p:sldId id="450" r:id="rId45"/>
    <p:sldId id="453" r:id="rId46"/>
    <p:sldId id="451" r:id="rId47"/>
    <p:sldId id="456" r:id="rId48"/>
    <p:sldId id="414" r:id="rId49"/>
    <p:sldId id="408" r:id="rId50"/>
  </p:sldIdLst>
  <p:sldSz cx="12192000" cy="6858000"/>
  <p:notesSz cx="6797675" cy="9926638"/>
  <p:defaultText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8">
          <p15:clr>
            <a:srgbClr val="A4A3A4"/>
          </p15:clr>
        </p15:guide>
        <p15:guide id="2" pos="2101">
          <p15:clr>
            <a:srgbClr val="A4A3A4"/>
          </p15:clr>
        </p15:guide>
        <p15:guide id="3" orient="horz" pos="3127">
          <p15:clr>
            <a:srgbClr val="A4A3A4"/>
          </p15:clr>
        </p15:guide>
        <p15:guide id="4" pos="214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123" initials="123" lastIdx="4" clrIdx="0"/>
  <p:cmAuthor id="1" name="Csuzdi Szonja" initials="CSSZ" lastIdx="1" clrIdx="1"/>
  <p:cmAuthor id="2" name="Jeney Nóra" initials="JN" lastIdx="1" clrIdx="2"/>
  <p:cmAuthor id="3" name="Kővári-Breuer Orsolya" initials="KBO" lastIdx="1" clrIdx="3">
    <p:extLst>
      <p:ext uri="{19B8F6BF-5375-455C-9EA6-DF929625EA0E}">
        <p15:presenceInfo xmlns:p15="http://schemas.microsoft.com/office/powerpoint/2012/main" userId="S::kovari.orsolya@uni-obuda.hu::82e33de4-6555-453f-8948-1aa91d5458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3C99"/>
    <a:srgbClr val="CCCCCC"/>
    <a:srgbClr val="B6D37A"/>
    <a:srgbClr val="72B240"/>
    <a:srgbClr val="666666"/>
    <a:srgbClr val="6864A2"/>
    <a:srgbClr val="FBFCF6"/>
    <a:srgbClr val="51A200"/>
    <a:srgbClr val="7D7D7D"/>
    <a:srgbClr val="39BA2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özepesen sötét stílus 2 – 1.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Közepesen sötét stílus 2 – 6. jelölőszín">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36" autoAdjust="0"/>
    <p:restoredTop sz="94671" autoAdjust="0"/>
  </p:normalViewPr>
  <p:slideViewPr>
    <p:cSldViewPr snapToGrid="0">
      <p:cViewPr varScale="1">
        <p:scale>
          <a:sx n="74" d="100"/>
          <a:sy n="74" d="100"/>
        </p:scale>
        <p:origin x="989" y="5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9" d="100"/>
          <a:sy n="69" d="100"/>
        </p:scale>
        <p:origin x="-3918" y="-120"/>
      </p:cViewPr>
      <p:guideLst>
        <p:guide orient="horz" pos="3128"/>
        <p:guide pos="2101"/>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commentAuthors" Target="commentAuthors.xml"/><Relationship Id="rId5" Type="http://schemas.openxmlformats.org/officeDocument/2006/relationships/slideMaster" Target="slideMasters/slideMaster2.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6333"/>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sz="quarter" idx="1"/>
          </p:nvPr>
        </p:nvSpPr>
        <p:spPr>
          <a:xfrm>
            <a:off x="3850443" y="0"/>
            <a:ext cx="2945659" cy="496333"/>
          </a:xfrm>
          <a:prstGeom prst="rect">
            <a:avLst/>
          </a:prstGeom>
        </p:spPr>
        <p:txBody>
          <a:bodyPr vert="horz" lIns="91440" tIns="45720" rIns="91440" bIns="45720" rtlCol="0"/>
          <a:lstStyle>
            <a:lvl1pPr algn="r">
              <a:defRPr sz="1200"/>
            </a:lvl1pPr>
          </a:lstStyle>
          <a:p>
            <a:fld id="{AC89D374-4ABF-4A74-B475-C217D3141879}" type="datetimeFigureOut">
              <a:rPr lang="hu-HU" smtClean="0"/>
              <a:t>2026. 05. 06.</a:t>
            </a:fld>
            <a:endParaRPr lang="hu-HU"/>
          </a:p>
        </p:txBody>
      </p:sp>
      <p:sp>
        <p:nvSpPr>
          <p:cNvPr id="4" name="Élőláb helye 3"/>
          <p:cNvSpPr>
            <a:spLocks noGrp="1"/>
          </p:cNvSpPr>
          <p:nvPr>
            <p:ph type="ftr" sz="quarter" idx="2"/>
          </p:nvPr>
        </p:nvSpPr>
        <p:spPr>
          <a:xfrm>
            <a:off x="1" y="9428582"/>
            <a:ext cx="2945659" cy="496333"/>
          </a:xfrm>
          <a:prstGeom prst="rect">
            <a:avLst/>
          </a:prstGeom>
        </p:spPr>
        <p:txBody>
          <a:bodyPr vert="horz" lIns="91440" tIns="45720" rIns="91440" bIns="45720" rtlCol="0" anchor="b"/>
          <a:lstStyle>
            <a:lvl1pPr algn="l">
              <a:defRPr sz="1200"/>
            </a:lvl1pPr>
          </a:lstStyle>
          <a:p>
            <a:endParaRPr lang="hu-HU"/>
          </a:p>
        </p:txBody>
      </p:sp>
      <p:sp>
        <p:nvSpPr>
          <p:cNvPr id="5" name="Dia számának helye 4"/>
          <p:cNvSpPr>
            <a:spLocks noGrp="1"/>
          </p:cNvSpPr>
          <p:nvPr>
            <p:ph type="sldNum" sz="quarter" idx="3"/>
          </p:nvPr>
        </p:nvSpPr>
        <p:spPr>
          <a:xfrm>
            <a:off x="3850443" y="9428582"/>
            <a:ext cx="2945659" cy="496333"/>
          </a:xfrm>
          <a:prstGeom prst="rect">
            <a:avLst/>
          </a:prstGeom>
        </p:spPr>
        <p:txBody>
          <a:bodyPr vert="horz" lIns="91440" tIns="45720" rIns="91440" bIns="45720" rtlCol="0" anchor="b"/>
          <a:lstStyle>
            <a:lvl1pPr algn="r">
              <a:defRPr sz="1200"/>
            </a:lvl1pPr>
          </a:lstStyle>
          <a:p>
            <a:fld id="{997C6F45-C139-463C-B125-E14BFEA4D008}" type="slidenum">
              <a:rPr lang="hu-HU" smtClean="0"/>
              <a:t>‹#›</a:t>
            </a:fld>
            <a:endParaRPr lang="hu-HU"/>
          </a:p>
        </p:txBody>
      </p:sp>
    </p:spTree>
    <p:extLst>
      <p:ext uri="{BB962C8B-B14F-4D97-AF65-F5344CB8AC3E}">
        <p14:creationId xmlns:p14="http://schemas.microsoft.com/office/powerpoint/2010/main" val="39216542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Élőfej helye 1"/>
          <p:cNvSpPr>
            <a:spLocks noGrp="1"/>
          </p:cNvSpPr>
          <p:nvPr>
            <p:ph type="hdr" sz="quarter"/>
          </p:nvPr>
        </p:nvSpPr>
        <p:spPr>
          <a:xfrm>
            <a:off x="1" y="0"/>
            <a:ext cx="2945659" cy="496333"/>
          </a:xfrm>
          <a:prstGeom prst="rect">
            <a:avLst/>
          </a:prstGeom>
        </p:spPr>
        <p:txBody>
          <a:bodyPr vert="horz" lIns="91440" tIns="45720" rIns="91440" bIns="45720" rtlCol="0"/>
          <a:lstStyle>
            <a:lvl1pPr algn="l">
              <a:defRPr sz="1200"/>
            </a:lvl1pPr>
          </a:lstStyle>
          <a:p>
            <a:endParaRPr lang="hu-HU"/>
          </a:p>
        </p:txBody>
      </p:sp>
      <p:sp>
        <p:nvSpPr>
          <p:cNvPr id="3" name="Dátum helye 2"/>
          <p:cNvSpPr>
            <a:spLocks noGrp="1"/>
          </p:cNvSpPr>
          <p:nvPr>
            <p:ph type="dt" idx="1"/>
          </p:nvPr>
        </p:nvSpPr>
        <p:spPr>
          <a:xfrm>
            <a:off x="3850443" y="0"/>
            <a:ext cx="2945659" cy="496333"/>
          </a:xfrm>
          <a:prstGeom prst="rect">
            <a:avLst/>
          </a:prstGeom>
        </p:spPr>
        <p:txBody>
          <a:bodyPr vert="horz" lIns="91440" tIns="45720" rIns="91440" bIns="45720" rtlCol="0"/>
          <a:lstStyle>
            <a:lvl1pPr algn="r">
              <a:defRPr sz="1200"/>
            </a:lvl1pPr>
          </a:lstStyle>
          <a:p>
            <a:fld id="{B1C85964-301B-4E05-A0AC-A222FD1D8677}" type="datetimeFigureOut">
              <a:rPr lang="hu-HU" smtClean="0"/>
              <a:t>2026. 05. 06.</a:t>
            </a:fld>
            <a:endParaRPr lang="hu-HU"/>
          </a:p>
        </p:txBody>
      </p:sp>
      <p:sp>
        <p:nvSpPr>
          <p:cNvPr id="4" name="Diakép helye 3"/>
          <p:cNvSpPr>
            <a:spLocks noGrp="1" noRot="1" noChangeAspect="1"/>
          </p:cNvSpPr>
          <p:nvPr>
            <p:ph type="sldImg" idx="2"/>
          </p:nvPr>
        </p:nvSpPr>
        <p:spPr>
          <a:xfrm>
            <a:off x="88900" y="744538"/>
            <a:ext cx="6619875" cy="3724275"/>
          </a:xfrm>
          <a:prstGeom prst="rect">
            <a:avLst/>
          </a:prstGeom>
          <a:noFill/>
          <a:ln w="12700">
            <a:solidFill>
              <a:prstClr val="black"/>
            </a:solidFill>
          </a:ln>
        </p:spPr>
        <p:txBody>
          <a:bodyPr vert="horz" lIns="91440" tIns="45720" rIns="91440" bIns="45720" rtlCol="0" anchor="ctr"/>
          <a:lstStyle/>
          <a:p>
            <a:endParaRPr lang="hu-HU"/>
          </a:p>
        </p:txBody>
      </p:sp>
      <p:sp>
        <p:nvSpPr>
          <p:cNvPr id="5" name="Jegyzetek helye 4"/>
          <p:cNvSpPr>
            <a:spLocks noGrp="1"/>
          </p:cNvSpPr>
          <p:nvPr>
            <p:ph type="body" sz="quarter" idx="3"/>
          </p:nvPr>
        </p:nvSpPr>
        <p:spPr>
          <a:xfrm>
            <a:off x="679768" y="4715155"/>
            <a:ext cx="5438140" cy="4466987"/>
          </a:xfrm>
          <a:prstGeom prst="rect">
            <a:avLst/>
          </a:prstGeom>
        </p:spPr>
        <p:txBody>
          <a:bodyPr vert="horz" lIns="91440" tIns="45720" rIns="91440" bIns="45720" rtlCol="0"/>
          <a:lstStyle/>
          <a:p>
            <a:pPr lvl="0"/>
            <a:r>
              <a:rPr lang="hu-HU"/>
              <a:t>Mintaszöveg szerkesztése</a:t>
            </a:r>
          </a:p>
          <a:p>
            <a:pPr lvl="1"/>
            <a:r>
              <a:rPr lang="hu-HU"/>
              <a:t>Második szint</a:t>
            </a:r>
          </a:p>
          <a:p>
            <a:pPr lvl="2"/>
            <a:r>
              <a:rPr lang="hu-HU"/>
              <a:t>Harmadik szint</a:t>
            </a:r>
          </a:p>
          <a:p>
            <a:pPr lvl="3"/>
            <a:r>
              <a:rPr lang="hu-HU"/>
              <a:t>Negyedik szint</a:t>
            </a:r>
          </a:p>
          <a:p>
            <a:pPr lvl="4"/>
            <a:r>
              <a:rPr lang="hu-HU"/>
              <a:t>Ötödik szint</a:t>
            </a:r>
          </a:p>
        </p:txBody>
      </p:sp>
      <p:sp>
        <p:nvSpPr>
          <p:cNvPr id="6" name="Élőláb helye 5"/>
          <p:cNvSpPr>
            <a:spLocks noGrp="1"/>
          </p:cNvSpPr>
          <p:nvPr>
            <p:ph type="ftr" sz="quarter" idx="4"/>
          </p:nvPr>
        </p:nvSpPr>
        <p:spPr>
          <a:xfrm>
            <a:off x="1" y="9428582"/>
            <a:ext cx="2945659" cy="496333"/>
          </a:xfrm>
          <a:prstGeom prst="rect">
            <a:avLst/>
          </a:prstGeom>
        </p:spPr>
        <p:txBody>
          <a:bodyPr vert="horz" lIns="91440" tIns="45720" rIns="91440" bIns="45720" rtlCol="0" anchor="b"/>
          <a:lstStyle>
            <a:lvl1pPr algn="l">
              <a:defRPr sz="1200"/>
            </a:lvl1pPr>
          </a:lstStyle>
          <a:p>
            <a:endParaRPr lang="hu-HU"/>
          </a:p>
        </p:txBody>
      </p:sp>
      <p:sp>
        <p:nvSpPr>
          <p:cNvPr id="7" name="Dia számának helye 6"/>
          <p:cNvSpPr>
            <a:spLocks noGrp="1"/>
          </p:cNvSpPr>
          <p:nvPr>
            <p:ph type="sldNum" sz="quarter" idx="5"/>
          </p:nvPr>
        </p:nvSpPr>
        <p:spPr>
          <a:xfrm>
            <a:off x="3850443" y="9428582"/>
            <a:ext cx="2945659" cy="496333"/>
          </a:xfrm>
          <a:prstGeom prst="rect">
            <a:avLst/>
          </a:prstGeom>
        </p:spPr>
        <p:txBody>
          <a:bodyPr vert="horz" lIns="91440" tIns="45720" rIns="91440" bIns="45720" rtlCol="0" anchor="b"/>
          <a:lstStyle>
            <a:lvl1pPr algn="r">
              <a:defRPr sz="1200"/>
            </a:lvl1pPr>
          </a:lstStyle>
          <a:p>
            <a:fld id="{7ABCD048-3DD1-4962-B730-99E29D05AA1F}" type="slidenum">
              <a:rPr lang="hu-HU" smtClean="0"/>
              <a:t>‹#›</a:t>
            </a:fld>
            <a:endParaRPr lang="hu-HU"/>
          </a:p>
        </p:txBody>
      </p:sp>
    </p:spTree>
    <p:extLst>
      <p:ext uri="{BB962C8B-B14F-4D97-AF65-F5344CB8AC3E}">
        <p14:creationId xmlns:p14="http://schemas.microsoft.com/office/powerpoint/2010/main" val="27719990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3F916-3FDE-6525-415A-15501781027F}"/>
            </a:ext>
          </a:extLst>
        </p:cNvPr>
        <p:cNvGrpSpPr/>
        <p:nvPr/>
      </p:nvGrpSpPr>
      <p:grpSpPr>
        <a:xfrm>
          <a:off x="0" y="0"/>
          <a:ext cx="0" cy="0"/>
          <a:chOff x="0" y="0"/>
          <a:chExt cx="0" cy="0"/>
        </a:xfrm>
      </p:grpSpPr>
      <p:sp>
        <p:nvSpPr>
          <p:cNvPr id="2" name="Diakép helye 1">
            <a:extLst>
              <a:ext uri="{FF2B5EF4-FFF2-40B4-BE49-F238E27FC236}">
                <a16:creationId xmlns:a16="http://schemas.microsoft.com/office/drawing/2014/main" id="{2168BF64-C821-AD6E-35DC-D2C9CAB067CC}"/>
              </a:ext>
            </a:extLst>
          </p:cNvPr>
          <p:cNvSpPr>
            <a:spLocks noGrp="1" noRot="1" noChangeAspect="1"/>
          </p:cNvSpPr>
          <p:nvPr>
            <p:ph type="sldImg"/>
          </p:nvPr>
        </p:nvSpPr>
        <p:spPr/>
      </p:sp>
      <p:sp>
        <p:nvSpPr>
          <p:cNvPr id="3" name="Jegyzetek helye 2">
            <a:extLst>
              <a:ext uri="{FF2B5EF4-FFF2-40B4-BE49-F238E27FC236}">
                <a16:creationId xmlns:a16="http://schemas.microsoft.com/office/drawing/2014/main" id="{FE3806B2-76AC-74B1-E900-450271F91C8A}"/>
              </a:ext>
            </a:extLst>
          </p:cNvPr>
          <p:cNvSpPr>
            <a:spLocks noGrp="1"/>
          </p:cNvSpPr>
          <p:nvPr>
            <p:ph type="body" idx="1"/>
          </p:nvPr>
        </p:nvSpPr>
        <p:spPr/>
        <p:txBody>
          <a:bodyPr/>
          <a:lstStyle/>
          <a:p>
            <a:endParaRPr lang="hu-HU"/>
          </a:p>
        </p:txBody>
      </p:sp>
      <p:sp>
        <p:nvSpPr>
          <p:cNvPr id="4" name="Dia számának helye 3">
            <a:extLst>
              <a:ext uri="{FF2B5EF4-FFF2-40B4-BE49-F238E27FC236}">
                <a16:creationId xmlns:a16="http://schemas.microsoft.com/office/drawing/2014/main" id="{E177F266-30D1-FCF0-E467-7792ED70C72C}"/>
              </a:ext>
            </a:extLst>
          </p:cNvPr>
          <p:cNvSpPr>
            <a:spLocks noGrp="1"/>
          </p:cNvSpPr>
          <p:nvPr>
            <p:ph type="sldNum" sz="quarter" idx="10"/>
          </p:nvPr>
        </p:nvSpPr>
        <p:spPr/>
        <p:txBody>
          <a:bodyPr/>
          <a:lstStyle/>
          <a:p>
            <a:fld id="{7ABCD048-3DD1-4962-B730-99E29D05AA1F}" type="slidenum">
              <a:rPr lang="hu-HU" smtClean="0"/>
              <a:t>1</a:t>
            </a:fld>
            <a:endParaRPr lang="hu-HU"/>
          </a:p>
        </p:txBody>
      </p:sp>
    </p:spTree>
    <p:extLst>
      <p:ext uri="{BB962C8B-B14F-4D97-AF65-F5344CB8AC3E}">
        <p14:creationId xmlns:p14="http://schemas.microsoft.com/office/powerpoint/2010/main" val="12395244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84CFE1-CE37-D2A7-03B6-BB5D869342F2}"/>
            </a:ext>
          </a:extLst>
        </p:cNvPr>
        <p:cNvGrpSpPr/>
        <p:nvPr/>
      </p:nvGrpSpPr>
      <p:grpSpPr>
        <a:xfrm>
          <a:off x="0" y="0"/>
          <a:ext cx="0" cy="0"/>
          <a:chOff x="0" y="0"/>
          <a:chExt cx="0" cy="0"/>
        </a:xfrm>
      </p:grpSpPr>
      <p:sp>
        <p:nvSpPr>
          <p:cNvPr id="2" name="Diakép helye 1">
            <a:extLst>
              <a:ext uri="{FF2B5EF4-FFF2-40B4-BE49-F238E27FC236}">
                <a16:creationId xmlns:a16="http://schemas.microsoft.com/office/drawing/2014/main" id="{EA254BC0-4C83-0367-86E3-258FF4133FC6}"/>
              </a:ext>
            </a:extLst>
          </p:cNvPr>
          <p:cNvSpPr>
            <a:spLocks noGrp="1" noRot="1" noChangeAspect="1"/>
          </p:cNvSpPr>
          <p:nvPr>
            <p:ph type="sldImg"/>
          </p:nvPr>
        </p:nvSpPr>
        <p:spPr/>
      </p:sp>
      <p:sp>
        <p:nvSpPr>
          <p:cNvPr id="3" name="Jegyzetek helye 2">
            <a:extLst>
              <a:ext uri="{FF2B5EF4-FFF2-40B4-BE49-F238E27FC236}">
                <a16:creationId xmlns:a16="http://schemas.microsoft.com/office/drawing/2014/main" id="{F86696A5-5B20-8AAF-CECB-E8ACC4CA2EC4}"/>
              </a:ext>
            </a:extLst>
          </p:cNvPr>
          <p:cNvSpPr>
            <a:spLocks noGrp="1"/>
          </p:cNvSpPr>
          <p:nvPr>
            <p:ph type="body" idx="1"/>
          </p:nvPr>
        </p:nvSpPr>
        <p:spPr/>
        <p:txBody>
          <a:bodyPr/>
          <a:lstStyle/>
          <a:p>
            <a:endParaRPr lang="hu-HU"/>
          </a:p>
        </p:txBody>
      </p:sp>
      <p:sp>
        <p:nvSpPr>
          <p:cNvPr id="4" name="Dia számának helye 3">
            <a:extLst>
              <a:ext uri="{FF2B5EF4-FFF2-40B4-BE49-F238E27FC236}">
                <a16:creationId xmlns:a16="http://schemas.microsoft.com/office/drawing/2014/main" id="{5B6BBC20-3D1C-C600-1BEA-FB493E077F89}"/>
              </a:ext>
            </a:extLst>
          </p:cNvPr>
          <p:cNvSpPr>
            <a:spLocks noGrp="1"/>
          </p:cNvSpPr>
          <p:nvPr>
            <p:ph type="sldNum" sz="quarter" idx="10"/>
          </p:nvPr>
        </p:nvSpPr>
        <p:spPr/>
        <p:txBody>
          <a:bodyPr/>
          <a:lstStyle/>
          <a:p>
            <a:fld id="{7ABCD048-3DD1-4962-B730-99E29D05AA1F}" type="slidenum">
              <a:rPr lang="hu-HU" smtClean="0"/>
              <a:t>45</a:t>
            </a:fld>
            <a:endParaRPr lang="hu-HU"/>
          </a:p>
        </p:txBody>
      </p:sp>
    </p:spTree>
    <p:extLst>
      <p:ext uri="{BB962C8B-B14F-4D97-AF65-F5344CB8AC3E}">
        <p14:creationId xmlns:p14="http://schemas.microsoft.com/office/powerpoint/2010/main" val="4000575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ímdia - egy soros">
    <p:spTree>
      <p:nvGrpSpPr>
        <p:cNvPr id="1" name=""/>
        <p:cNvGrpSpPr/>
        <p:nvPr/>
      </p:nvGrpSpPr>
      <p:grpSpPr>
        <a:xfrm>
          <a:off x="0" y="0"/>
          <a:ext cx="0" cy="0"/>
          <a:chOff x="0" y="0"/>
          <a:chExt cx="0" cy="0"/>
        </a:xfrm>
      </p:grpSpPr>
      <p:sp>
        <p:nvSpPr>
          <p:cNvPr id="2" name="Cím 1"/>
          <p:cNvSpPr>
            <a:spLocks noGrp="1"/>
          </p:cNvSpPr>
          <p:nvPr>
            <p:ph type="ctrTitle" hasCustomPrompt="1"/>
          </p:nvPr>
        </p:nvSpPr>
        <p:spPr>
          <a:xfrm>
            <a:off x="1522800" y="1711354"/>
            <a:ext cx="10080000" cy="880844"/>
          </a:xfrm>
          <a:prstGeom prst="rect">
            <a:avLst/>
          </a:prstGeom>
        </p:spPr>
        <p:txBody>
          <a:bodyPr anchor="b"/>
          <a:lstStyle>
            <a:lvl1pPr algn="l">
              <a:defRPr sz="6000" cap="all" baseline="0">
                <a:solidFill>
                  <a:schemeClr val="bg1"/>
                </a:solidFill>
                <a:latin typeface="Garamond" pitchFamily="18" charset="0"/>
              </a:defRPr>
            </a:lvl1pPr>
          </a:lstStyle>
          <a:p>
            <a:r>
              <a:rPr lang="hu-HU" dirty="0"/>
              <a:t>A prezentáció címe</a:t>
            </a:r>
          </a:p>
        </p:txBody>
      </p:sp>
      <p:sp>
        <p:nvSpPr>
          <p:cNvPr id="3" name="Alcím 2"/>
          <p:cNvSpPr>
            <a:spLocks noGrp="1"/>
          </p:cNvSpPr>
          <p:nvPr>
            <p:ph type="subTitle" idx="1" hasCustomPrompt="1"/>
          </p:nvPr>
        </p:nvSpPr>
        <p:spPr>
          <a:xfrm>
            <a:off x="1522800" y="2734812"/>
            <a:ext cx="10080000" cy="729842"/>
          </a:xfrm>
          <a:prstGeom prst="rect">
            <a:avLst/>
          </a:prstGeom>
        </p:spPr>
        <p:txBody>
          <a:bodyPr>
            <a:normAutofit/>
          </a:bodyPr>
          <a:lstStyle>
            <a:lvl1pPr marL="0" indent="0" algn="l">
              <a:buNone/>
              <a:defRPr sz="3200" b="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a:t>Alcíme egy sorban</a:t>
            </a:r>
          </a:p>
        </p:txBody>
      </p:sp>
    </p:spTree>
    <p:extLst>
      <p:ext uri="{BB962C8B-B14F-4D97-AF65-F5344CB8AC3E}">
        <p14:creationId xmlns:p14="http://schemas.microsoft.com/office/powerpoint/2010/main" val="17574399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ímdia - két soros">
    <p:spTree>
      <p:nvGrpSpPr>
        <p:cNvPr id="1" name=""/>
        <p:cNvGrpSpPr/>
        <p:nvPr/>
      </p:nvGrpSpPr>
      <p:grpSpPr>
        <a:xfrm>
          <a:off x="0" y="0"/>
          <a:ext cx="0" cy="0"/>
          <a:chOff x="0" y="0"/>
          <a:chExt cx="0" cy="0"/>
        </a:xfrm>
      </p:grpSpPr>
      <p:sp>
        <p:nvSpPr>
          <p:cNvPr id="2" name="Cím 1"/>
          <p:cNvSpPr>
            <a:spLocks noGrp="1"/>
          </p:cNvSpPr>
          <p:nvPr>
            <p:ph type="ctrTitle" hasCustomPrompt="1"/>
          </p:nvPr>
        </p:nvSpPr>
        <p:spPr>
          <a:xfrm>
            <a:off x="1522800" y="1306279"/>
            <a:ext cx="10080000" cy="1845947"/>
          </a:xfrm>
          <a:prstGeom prst="rect">
            <a:avLst/>
          </a:prstGeom>
        </p:spPr>
        <p:txBody>
          <a:bodyPr anchor="b"/>
          <a:lstStyle>
            <a:lvl1pPr algn="l">
              <a:defRPr sz="6000" b="0" cap="all" baseline="0">
                <a:solidFill>
                  <a:schemeClr val="bg1"/>
                </a:solidFill>
                <a:latin typeface="Garamond" pitchFamily="18" charset="0"/>
              </a:defRPr>
            </a:lvl1pPr>
          </a:lstStyle>
          <a:p>
            <a:r>
              <a:rPr lang="hu-HU" dirty="0"/>
              <a:t>A prezentáció címe </a:t>
            </a:r>
            <a:br>
              <a:rPr lang="hu-HU" dirty="0"/>
            </a:br>
            <a:r>
              <a:rPr lang="hu-HU" dirty="0"/>
              <a:t>Két sorban</a:t>
            </a:r>
          </a:p>
        </p:txBody>
      </p:sp>
      <p:sp>
        <p:nvSpPr>
          <p:cNvPr id="3" name="Alcím 2"/>
          <p:cNvSpPr>
            <a:spLocks noGrp="1"/>
          </p:cNvSpPr>
          <p:nvPr>
            <p:ph type="subTitle" idx="1" hasCustomPrompt="1"/>
          </p:nvPr>
        </p:nvSpPr>
        <p:spPr>
          <a:xfrm>
            <a:off x="1522800" y="3261284"/>
            <a:ext cx="10080000" cy="878630"/>
          </a:xfrm>
          <a:prstGeom prst="rect">
            <a:avLst/>
          </a:prstGeom>
        </p:spPr>
        <p:txBody>
          <a:bodyPr>
            <a:noAutofit/>
          </a:bodyPr>
          <a:lstStyle>
            <a:lvl1pPr marL="0" indent="0" algn="l">
              <a:buNone/>
              <a:defRPr sz="3200" b="0" cap="all"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u-HU" dirty="0"/>
              <a:t>Alcíme</a:t>
            </a:r>
            <a:br>
              <a:rPr lang="hu-HU" dirty="0"/>
            </a:br>
            <a:r>
              <a:rPr lang="hu-HU" dirty="0"/>
              <a:t>két sorban</a:t>
            </a:r>
          </a:p>
        </p:txBody>
      </p:sp>
    </p:spTree>
    <p:extLst>
      <p:ext uri="{BB962C8B-B14F-4D97-AF65-F5344CB8AC3E}">
        <p14:creationId xmlns:p14="http://schemas.microsoft.com/office/powerpoint/2010/main" val="11145499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ím és tartalom">
    <p:spTree>
      <p:nvGrpSpPr>
        <p:cNvPr id="1" name=""/>
        <p:cNvGrpSpPr/>
        <p:nvPr/>
      </p:nvGrpSpPr>
      <p:grpSpPr>
        <a:xfrm>
          <a:off x="0" y="0"/>
          <a:ext cx="0" cy="0"/>
          <a:chOff x="0" y="0"/>
          <a:chExt cx="0" cy="0"/>
        </a:xfrm>
      </p:grpSpPr>
      <p:sp>
        <p:nvSpPr>
          <p:cNvPr id="3" name="Tartalom helye 2"/>
          <p:cNvSpPr>
            <a:spLocks noGrp="1"/>
          </p:cNvSpPr>
          <p:nvPr>
            <p:ph idx="1"/>
          </p:nvPr>
        </p:nvSpPr>
        <p:spPr>
          <a:xfrm>
            <a:off x="1454400" y="1519200"/>
            <a:ext cx="9126000" cy="3633825"/>
          </a:xfrm>
          <a:prstGeom prst="rect">
            <a:avLst/>
          </a:prstGeom>
        </p:spPr>
        <p:txBody>
          <a:bodyPr/>
          <a:lstStyle>
            <a:lvl1pPr>
              <a:buClr>
                <a:srgbClr val="72B240"/>
              </a:buClr>
              <a:defRPr>
                <a:latin typeface="Garamond" pitchFamily="18" charset="0"/>
              </a:defRPr>
            </a:lvl1pPr>
            <a:lvl2pPr>
              <a:buClr>
                <a:srgbClr val="72B240"/>
              </a:buClr>
              <a:defRPr>
                <a:latin typeface="Garamond" pitchFamily="18" charset="0"/>
              </a:defRPr>
            </a:lvl2pPr>
            <a:lvl3pPr>
              <a:buClr>
                <a:srgbClr val="72B240"/>
              </a:buClr>
              <a:defRPr>
                <a:latin typeface="Garamond" pitchFamily="18" charset="0"/>
              </a:defRPr>
            </a:lvl3pPr>
            <a:lvl4pPr>
              <a:buClr>
                <a:srgbClr val="72B240"/>
              </a:buClr>
              <a:defRPr>
                <a:latin typeface="Garamond" pitchFamily="18" charset="0"/>
              </a:defRPr>
            </a:lvl4pPr>
            <a:lvl5pPr>
              <a:buClr>
                <a:srgbClr val="72B240"/>
              </a:buClr>
              <a:defRPr>
                <a:latin typeface="Garamond" pitchFamily="18" charset="0"/>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2" name="Cím 1"/>
          <p:cNvSpPr>
            <a:spLocks noGrp="1"/>
          </p:cNvSpPr>
          <p:nvPr>
            <p:ph type="title"/>
          </p:nvPr>
        </p:nvSpPr>
        <p:spPr>
          <a:xfrm>
            <a:off x="1468800" y="486000"/>
            <a:ext cx="8784000" cy="507600"/>
          </a:xfrm>
          <a:prstGeom prst="rect">
            <a:avLst/>
          </a:prstGeom>
        </p:spPr>
        <p:txBody>
          <a:bodyPr/>
          <a:lstStyle>
            <a:lvl1pPr>
              <a:defRPr sz="3000"/>
            </a:lvl1pPr>
          </a:lstStyle>
          <a:p>
            <a:r>
              <a:rPr lang="hu-HU" dirty="0"/>
              <a:t>Mintacím szerkesztése</a:t>
            </a:r>
          </a:p>
        </p:txBody>
      </p:sp>
    </p:spTree>
    <p:extLst>
      <p:ext uri="{BB962C8B-B14F-4D97-AF65-F5344CB8AC3E}">
        <p14:creationId xmlns:p14="http://schemas.microsoft.com/office/powerpoint/2010/main" val="290291691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tartalomrész">
    <p:spTree>
      <p:nvGrpSpPr>
        <p:cNvPr id="1" name=""/>
        <p:cNvGrpSpPr/>
        <p:nvPr/>
      </p:nvGrpSpPr>
      <p:grpSpPr>
        <a:xfrm>
          <a:off x="0" y="0"/>
          <a:ext cx="0" cy="0"/>
          <a:chOff x="0" y="0"/>
          <a:chExt cx="0" cy="0"/>
        </a:xfrm>
      </p:grpSpPr>
      <p:sp>
        <p:nvSpPr>
          <p:cNvPr id="3" name="Tartalom helye 2"/>
          <p:cNvSpPr>
            <a:spLocks noGrp="1"/>
          </p:cNvSpPr>
          <p:nvPr>
            <p:ph sz="half" idx="1"/>
          </p:nvPr>
        </p:nvSpPr>
        <p:spPr>
          <a:xfrm>
            <a:off x="1454400" y="1519200"/>
            <a:ext cx="4500000" cy="3643350"/>
          </a:xfrm>
          <a:prstGeom prst="rect">
            <a:avLst/>
          </a:prstGeom>
        </p:spPr>
        <p:txBody>
          <a:bodyPr/>
          <a:lstStyle>
            <a:lvl1pPr>
              <a:buClr>
                <a:srgbClr val="72B240"/>
              </a:buClr>
              <a:defRPr/>
            </a:lvl1pPr>
            <a:lvl2pPr>
              <a:buClr>
                <a:srgbClr val="72B240"/>
              </a:buClr>
              <a:defRPr/>
            </a:lvl2pPr>
            <a:lvl3pPr>
              <a:buClr>
                <a:srgbClr val="72B240"/>
              </a:buClr>
              <a:defRPr/>
            </a:lvl3pPr>
            <a:lvl4pPr>
              <a:buClr>
                <a:srgbClr val="72B240"/>
              </a:buClr>
              <a:defRPr/>
            </a:lvl4pPr>
            <a:lvl5pPr>
              <a:buClr>
                <a:srgbClr val="72B240"/>
              </a:buClr>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Tartalom helye 3"/>
          <p:cNvSpPr>
            <a:spLocks noGrp="1"/>
          </p:cNvSpPr>
          <p:nvPr>
            <p:ph sz="half" idx="2"/>
          </p:nvPr>
        </p:nvSpPr>
        <p:spPr>
          <a:xfrm>
            <a:off x="6130800" y="1519200"/>
            <a:ext cx="4500000" cy="3643350"/>
          </a:xfrm>
          <a:prstGeom prst="rect">
            <a:avLst/>
          </a:prstGeom>
        </p:spPr>
        <p:txBody>
          <a:bodyPr/>
          <a:lstStyle>
            <a:lvl1pPr>
              <a:buClr>
                <a:srgbClr val="72B240"/>
              </a:buClr>
              <a:defRPr/>
            </a:lvl1pPr>
            <a:lvl2pPr>
              <a:buClr>
                <a:srgbClr val="72B240"/>
              </a:buClr>
              <a:defRPr/>
            </a:lvl2pPr>
            <a:lvl3pPr>
              <a:buClr>
                <a:srgbClr val="72B240"/>
              </a:buClr>
              <a:defRPr/>
            </a:lvl3pPr>
            <a:lvl4pPr>
              <a:buClr>
                <a:srgbClr val="72B240"/>
              </a:buClr>
              <a:defRPr/>
            </a:lvl4pPr>
            <a:lvl5pPr>
              <a:buClr>
                <a:srgbClr val="72B240"/>
              </a:buClr>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2" name="Cím 1"/>
          <p:cNvSpPr>
            <a:spLocks noGrp="1"/>
          </p:cNvSpPr>
          <p:nvPr>
            <p:ph type="title"/>
          </p:nvPr>
        </p:nvSpPr>
        <p:spPr>
          <a:xfrm>
            <a:off x="1468800" y="486000"/>
            <a:ext cx="8784000" cy="507600"/>
          </a:xfrm>
          <a:prstGeom prst="rect">
            <a:avLst/>
          </a:prstGeom>
        </p:spPr>
        <p:txBody>
          <a:bodyPr/>
          <a:lstStyle>
            <a:lvl1pPr>
              <a:defRPr sz="3000"/>
            </a:lvl1pPr>
          </a:lstStyle>
          <a:p>
            <a:r>
              <a:rPr lang="hu-HU" dirty="0"/>
              <a:t>Mintacím szerkesztése</a:t>
            </a:r>
          </a:p>
        </p:txBody>
      </p:sp>
    </p:spTree>
    <p:extLst>
      <p:ext uri="{BB962C8B-B14F-4D97-AF65-F5344CB8AC3E}">
        <p14:creationId xmlns:p14="http://schemas.microsoft.com/office/powerpoint/2010/main" val="329886987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Összehasonlítás">
    <p:spTree>
      <p:nvGrpSpPr>
        <p:cNvPr id="1" name=""/>
        <p:cNvGrpSpPr/>
        <p:nvPr/>
      </p:nvGrpSpPr>
      <p:grpSpPr>
        <a:xfrm>
          <a:off x="0" y="0"/>
          <a:ext cx="0" cy="0"/>
          <a:chOff x="0" y="0"/>
          <a:chExt cx="0" cy="0"/>
        </a:xfrm>
      </p:grpSpPr>
      <p:sp>
        <p:nvSpPr>
          <p:cNvPr id="3" name="Szöveg helye 2"/>
          <p:cNvSpPr>
            <a:spLocks noGrp="1"/>
          </p:cNvSpPr>
          <p:nvPr>
            <p:ph type="body" idx="1"/>
          </p:nvPr>
        </p:nvSpPr>
        <p:spPr>
          <a:xfrm>
            <a:off x="1454401" y="1519200"/>
            <a:ext cx="450000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4" name="Tartalom helye 3"/>
          <p:cNvSpPr>
            <a:spLocks noGrp="1"/>
          </p:cNvSpPr>
          <p:nvPr>
            <p:ph sz="half" idx="2"/>
          </p:nvPr>
        </p:nvSpPr>
        <p:spPr>
          <a:xfrm>
            <a:off x="1454401" y="2355168"/>
            <a:ext cx="4500000" cy="2816907"/>
          </a:xfrm>
          <a:prstGeom prst="rect">
            <a:avLst/>
          </a:prstGeom>
        </p:spPr>
        <p:txBody>
          <a:bodyPr/>
          <a:lstStyle>
            <a:lvl1pPr>
              <a:buClr>
                <a:srgbClr val="72B240"/>
              </a:buClr>
              <a:defRPr/>
            </a:lvl1pPr>
            <a:lvl2pPr>
              <a:buClr>
                <a:srgbClr val="72B240"/>
              </a:buClr>
              <a:defRPr/>
            </a:lvl2pPr>
            <a:lvl3pPr>
              <a:buClr>
                <a:srgbClr val="72B240"/>
              </a:buClr>
              <a:defRPr/>
            </a:lvl3pPr>
            <a:lvl4pPr>
              <a:buClr>
                <a:srgbClr val="72B240"/>
              </a:buClr>
              <a:defRPr/>
            </a:lvl4pPr>
            <a:lvl5pPr>
              <a:buClr>
                <a:srgbClr val="72B240"/>
              </a:buClr>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5" name="Szöveg helye 4"/>
          <p:cNvSpPr>
            <a:spLocks noGrp="1"/>
          </p:cNvSpPr>
          <p:nvPr>
            <p:ph type="body" sz="quarter" idx="3"/>
          </p:nvPr>
        </p:nvSpPr>
        <p:spPr>
          <a:xfrm>
            <a:off x="6129511" y="1519200"/>
            <a:ext cx="450000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u-HU" dirty="0"/>
              <a:t>Mintaszöveg szerkesztése</a:t>
            </a:r>
          </a:p>
        </p:txBody>
      </p:sp>
      <p:sp>
        <p:nvSpPr>
          <p:cNvPr id="6" name="Tartalom helye 5"/>
          <p:cNvSpPr>
            <a:spLocks noGrp="1"/>
          </p:cNvSpPr>
          <p:nvPr>
            <p:ph sz="quarter" idx="4"/>
          </p:nvPr>
        </p:nvSpPr>
        <p:spPr>
          <a:xfrm>
            <a:off x="6129511" y="2355168"/>
            <a:ext cx="4500000" cy="2816907"/>
          </a:xfrm>
          <a:prstGeom prst="rect">
            <a:avLst/>
          </a:prstGeom>
        </p:spPr>
        <p:txBody>
          <a:bodyPr/>
          <a:lstStyle>
            <a:lvl1pPr>
              <a:buClr>
                <a:srgbClr val="72B240"/>
              </a:buClr>
              <a:defRPr/>
            </a:lvl1pPr>
            <a:lvl2pPr>
              <a:buClr>
                <a:srgbClr val="72B240"/>
              </a:buClr>
              <a:defRPr/>
            </a:lvl2pPr>
            <a:lvl3pPr>
              <a:buClr>
                <a:srgbClr val="72B240"/>
              </a:buClr>
              <a:defRPr/>
            </a:lvl3pPr>
            <a:lvl4pPr>
              <a:buClr>
                <a:srgbClr val="72B240"/>
              </a:buClr>
              <a:defRPr/>
            </a:lvl4pPr>
            <a:lvl5pPr>
              <a:buClr>
                <a:srgbClr val="72B240"/>
              </a:buClr>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2" name="Cím 1"/>
          <p:cNvSpPr>
            <a:spLocks noGrp="1"/>
          </p:cNvSpPr>
          <p:nvPr>
            <p:ph type="title"/>
          </p:nvPr>
        </p:nvSpPr>
        <p:spPr>
          <a:xfrm>
            <a:off x="1468800" y="486000"/>
            <a:ext cx="8784000" cy="507600"/>
          </a:xfrm>
          <a:prstGeom prst="rect">
            <a:avLst/>
          </a:prstGeom>
        </p:spPr>
        <p:txBody>
          <a:bodyPr/>
          <a:lstStyle>
            <a:lvl1pPr>
              <a:defRPr sz="3000"/>
            </a:lvl1pPr>
          </a:lstStyle>
          <a:p>
            <a:r>
              <a:rPr lang="hu-HU"/>
              <a:t>Mintacím szerkesztése</a:t>
            </a:r>
          </a:p>
        </p:txBody>
      </p:sp>
    </p:spTree>
    <p:extLst>
      <p:ext uri="{BB962C8B-B14F-4D97-AF65-F5344CB8AC3E}">
        <p14:creationId xmlns:p14="http://schemas.microsoft.com/office/powerpoint/2010/main" val="1788697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rtalomrész képaláírással">
    <p:spTree>
      <p:nvGrpSpPr>
        <p:cNvPr id="1" name=""/>
        <p:cNvGrpSpPr/>
        <p:nvPr/>
      </p:nvGrpSpPr>
      <p:grpSpPr>
        <a:xfrm>
          <a:off x="0" y="0"/>
          <a:ext cx="0" cy="0"/>
          <a:chOff x="0" y="0"/>
          <a:chExt cx="0" cy="0"/>
        </a:xfrm>
      </p:grpSpPr>
      <p:sp>
        <p:nvSpPr>
          <p:cNvPr id="3" name="Tartalom helye 2"/>
          <p:cNvSpPr>
            <a:spLocks noGrp="1"/>
          </p:cNvSpPr>
          <p:nvPr>
            <p:ph idx="1"/>
          </p:nvPr>
        </p:nvSpPr>
        <p:spPr>
          <a:xfrm>
            <a:off x="5275386" y="1519200"/>
            <a:ext cx="5365818" cy="3633825"/>
          </a:xfrm>
          <a:prstGeom prst="rect">
            <a:avLst/>
          </a:prstGeom>
        </p:spPr>
        <p:txBody>
          <a:bodyPr/>
          <a:lstStyle>
            <a:lvl1pPr>
              <a:buClr>
                <a:srgbClr val="72B240"/>
              </a:buClr>
              <a:defRPr sz="3200"/>
            </a:lvl1pPr>
            <a:lvl2pPr>
              <a:buClr>
                <a:srgbClr val="72B240"/>
              </a:buClr>
              <a:defRPr sz="2800"/>
            </a:lvl2pPr>
            <a:lvl3pPr>
              <a:buClr>
                <a:srgbClr val="72B240"/>
              </a:buClr>
              <a:defRPr sz="2400"/>
            </a:lvl3pPr>
            <a:lvl4pPr>
              <a:buClr>
                <a:srgbClr val="72B240"/>
              </a:buClr>
              <a:defRPr sz="2000"/>
            </a:lvl4pPr>
            <a:lvl5pPr>
              <a:buClr>
                <a:srgbClr val="72B240"/>
              </a:buClr>
              <a:defRPr sz="2000"/>
            </a:lvl5pPr>
            <a:lvl6pPr>
              <a:defRPr sz="2000"/>
            </a:lvl6pPr>
            <a:lvl7pPr>
              <a:defRPr sz="2000"/>
            </a:lvl7pPr>
            <a:lvl8pPr>
              <a:defRPr sz="2000"/>
            </a:lvl8pPr>
            <a:lvl9pPr>
              <a:defRPr sz="2000"/>
            </a:lvl9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Szöveg helye 3"/>
          <p:cNvSpPr>
            <a:spLocks noGrp="1"/>
          </p:cNvSpPr>
          <p:nvPr>
            <p:ph type="body" sz="half" idx="2"/>
          </p:nvPr>
        </p:nvSpPr>
        <p:spPr>
          <a:xfrm>
            <a:off x="1454401" y="1519200"/>
            <a:ext cx="3620018" cy="363382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dirty="0"/>
              <a:t>Mintaszöveg szerkesztése</a:t>
            </a:r>
          </a:p>
        </p:txBody>
      </p:sp>
      <p:sp>
        <p:nvSpPr>
          <p:cNvPr id="2" name="Cím 1"/>
          <p:cNvSpPr>
            <a:spLocks noGrp="1"/>
          </p:cNvSpPr>
          <p:nvPr>
            <p:ph type="title"/>
          </p:nvPr>
        </p:nvSpPr>
        <p:spPr>
          <a:xfrm>
            <a:off x="1468800" y="486000"/>
            <a:ext cx="8784000" cy="507600"/>
          </a:xfrm>
          <a:prstGeom prst="rect">
            <a:avLst/>
          </a:prstGeom>
        </p:spPr>
        <p:txBody>
          <a:bodyPr/>
          <a:lstStyle>
            <a:lvl1pPr>
              <a:defRPr sz="3000"/>
            </a:lvl1pPr>
          </a:lstStyle>
          <a:p>
            <a:r>
              <a:rPr lang="hu-HU"/>
              <a:t>Mintacím szerkesztése</a:t>
            </a:r>
          </a:p>
        </p:txBody>
      </p:sp>
    </p:spTree>
    <p:extLst>
      <p:ext uri="{BB962C8B-B14F-4D97-AF65-F5344CB8AC3E}">
        <p14:creationId xmlns:p14="http://schemas.microsoft.com/office/powerpoint/2010/main" val="15630434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ép képaláírással">
    <p:spTree>
      <p:nvGrpSpPr>
        <p:cNvPr id="1" name=""/>
        <p:cNvGrpSpPr/>
        <p:nvPr/>
      </p:nvGrpSpPr>
      <p:grpSpPr>
        <a:xfrm>
          <a:off x="0" y="0"/>
          <a:ext cx="0" cy="0"/>
          <a:chOff x="0" y="0"/>
          <a:chExt cx="0" cy="0"/>
        </a:xfrm>
      </p:grpSpPr>
      <p:sp>
        <p:nvSpPr>
          <p:cNvPr id="3" name="Kép helye 2"/>
          <p:cNvSpPr>
            <a:spLocks noGrp="1"/>
          </p:cNvSpPr>
          <p:nvPr>
            <p:ph type="pic" idx="1"/>
          </p:nvPr>
        </p:nvSpPr>
        <p:spPr>
          <a:xfrm>
            <a:off x="5817996" y="1519200"/>
            <a:ext cx="4863401" cy="36338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u-HU"/>
          </a:p>
        </p:txBody>
      </p:sp>
      <p:sp>
        <p:nvSpPr>
          <p:cNvPr id="4" name="Szöveg helye 3"/>
          <p:cNvSpPr>
            <a:spLocks noGrp="1"/>
          </p:cNvSpPr>
          <p:nvPr>
            <p:ph type="body" sz="half" idx="2"/>
          </p:nvPr>
        </p:nvSpPr>
        <p:spPr>
          <a:xfrm>
            <a:off x="1454400" y="1519200"/>
            <a:ext cx="3932237" cy="3633825"/>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u-HU" dirty="0"/>
              <a:t>Mintaszöveg szerkesztése</a:t>
            </a:r>
          </a:p>
        </p:txBody>
      </p:sp>
      <p:sp>
        <p:nvSpPr>
          <p:cNvPr id="2" name="Cím 1"/>
          <p:cNvSpPr>
            <a:spLocks noGrp="1"/>
          </p:cNvSpPr>
          <p:nvPr>
            <p:ph type="title"/>
          </p:nvPr>
        </p:nvSpPr>
        <p:spPr>
          <a:xfrm>
            <a:off x="1468800" y="486000"/>
            <a:ext cx="8784000" cy="507600"/>
          </a:xfrm>
          <a:prstGeom prst="rect">
            <a:avLst/>
          </a:prstGeom>
        </p:spPr>
        <p:txBody>
          <a:bodyPr/>
          <a:lstStyle>
            <a:lvl1pPr>
              <a:defRPr sz="3000"/>
            </a:lvl1pPr>
          </a:lstStyle>
          <a:p>
            <a:r>
              <a:rPr lang="hu-HU"/>
              <a:t>Mintacím szerkesztése</a:t>
            </a:r>
          </a:p>
        </p:txBody>
      </p:sp>
    </p:spTree>
    <p:extLst>
      <p:ext uri="{BB962C8B-B14F-4D97-AF65-F5344CB8AC3E}">
        <p14:creationId xmlns:p14="http://schemas.microsoft.com/office/powerpoint/2010/main" val="174423910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üggőleges cím és szöveg">
    <p:spTree>
      <p:nvGrpSpPr>
        <p:cNvPr id="1" name=""/>
        <p:cNvGrpSpPr/>
        <p:nvPr/>
      </p:nvGrpSpPr>
      <p:grpSpPr>
        <a:xfrm>
          <a:off x="0" y="0"/>
          <a:ext cx="0" cy="0"/>
          <a:chOff x="0" y="0"/>
          <a:chExt cx="0" cy="0"/>
        </a:xfrm>
      </p:grpSpPr>
      <p:sp>
        <p:nvSpPr>
          <p:cNvPr id="3" name="Függőleges szöveg helye 2"/>
          <p:cNvSpPr>
            <a:spLocks noGrp="1"/>
          </p:cNvSpPr>
          <p:nvPr>
            <p:ph type="body" orient="vert" idx="1"/>
          </p:nvPr>
        </p:nvSpPr>
        <p:spPr>
          <a:xfrm>
            <a:off x="1454400" y="1519200"/>
            <a:ext cx="6805345" cy="3700500"/>
          </a:xfrm>
          <a:prstGeom prst="rect">
            <a:avLst/>
          </a:prstGeom>
        </p:spPr>
        <p:txBody>
          <a:bodyPr vert="eaVert"/>
          <a:lstStyle>
            <a:lvl1pPr>
              <a:buClr>
                <a:srgbClr val="72B240"/>
              </a:buClr>
              <a:defRPr/>
            </a:lvl1pPr>
            <a:lvl2pPr>
              <a:buClr>
                <a:srgbClr val="72B240"/>
              </a:buClr>
              <a:defRPr/>
            </a:lvl2pPr>
            <a:lvl3pPr>
              <a:buClr>
                <a:srgbClr val="72B240"/>
              </a:buClr>
              <a:defRPr/>
            </a:lvl3pPr>
            <a:lvl4pPr>
              <a:buClr>
                <a:srgbClr val="72B240"/>
              </a:buClr>
              <a:defRPr/>
            </a:lvl4pPr>
            <a:lvl5pPr>
              <a:buClr>
                <a:srgbClr val="72B240"/>
              </a:buClr>
              <a:defRPr/>
            </a:lvl5pPr>
          </a:lstStyle>
          <a:p>
            <a:pPr lvl="0"/>
            <a:r>
              <a:rPr lang="hu-HU" dirty="0"/>
              <a:t>Mintaszöveg szerkesztése</a:t>
            </a:r>
          </a:p>
          <a:p>
            <a:pPr lvl="1"/>
            <a:r>
              <a:rPr lang="hu-HU" dirty="0"/>
              <a:t>Második szint</a:t>
            </a:r>
          </a:p>
          <a:p>
            <a:pPr lvl="2"/>
            <a:r>
              <a:rPr lang="hu-HU" dirty="0"/>
              <a:t>Harmadik szint</a:t>
            </a:r>
          </a:p>
          <a:p>
            <a:pPr lvl="3"/>
            <a:r>
              <a:rPr lang="hu-HU" dirty="0"/>
              <a:t>Negyedik szint</a:t>
            </a:r>
          </a:p>
          <a:p>
            <a:pPr lvl="4"/>
            <a:r>
              <a:rPr lang="hu-HU" dirty="0"/>
              <a:t>Ötödik szint</a:t>
            </a:r>
          </a:p>
        </p:txBody>
      </p:sp>
      <p:sp>
        <p:nvSpPr>
          <p:cNvPr id="4" name="Cím 3"/>
          <p:cNvSpPr>
            <a:spLocks noGrp="1"/>
          </p:cNvSpPr>
          <p:nvPr>
            <p:ph type="title"/>
          </p:nvPr>
        </p:nvSpPr>
        <p:spPr>
          <a:xfrm>
            <a:off x="8391525" y="1524001"/>
            <a:ext cx="2200274" cy="3629024"/>
          </a:xfrm>
          <a:prstGeom prst="rect">
            <a:avLst/>
          </a:prstGeom>
          <a:scene3d>
            <a:camera prst="orthographicFront">
              <a:rot lat="0" lon="0" rev="0"/>
            </a:camera>
            <a:lightRig rig="threePt" dir="t"/>
          </a:scene3d>
        </p:spPr>
        <p:txBody>
          <a:bodyPr vert="vert"/>
          <a:lstStyle>
            <a:lvl1pPr>
              <a:defRPr sz="3000"/>
            </a:lvl1pPr>
          </a:lstStyle>
          <a:p>
            <a:r>
              <a:rPr lang="hu-HU" dirty="0"/>
              <a:t>Mintacím szerkesztése</a:t>
            </a:r>
          </a:p>
        </p:txBody>
      </p:sp>
    </p:spTree>
    <p:extLst>
      <p:ext uri="{BB962C8B-B14F-4D97-AF65-F5344CB8AC3E}">
        <p14:creationId xmlns:p14="http://schemas.microsoft.com/office/powerpoint/2010/main" val="7615743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2.jp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BFCF6"/>
        </a:solidFill>
        <a:effectLst/>
      </p:bgPr>
    </p:bg>
    <p:spTree>
      <p:nvGrpSpPr>
        <p:cNvPr id="1" name=""/>
        <p:cNvGrpSpPr/>
        <p:nvPr/>
      </p:nvGrpSpPr>
      <p:grpSpPr>
        <a:xfrm>
          <a:off x="0" y="0"/>
          <a:ext cx="0" cy="0"/>
          <a:chOff x="0" y="0"/>
          <a:chExt cx="0" cy="0"/>
        </a:xfrm>
      </p:grpSpPr>
      <p:pic>
        <p:nvPicPr>
          <p:cNvPr id="10" name="Picture 3"/>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0" y="518"/>
            <a:ext cx="12372836" cy="6856964"/>
          </a:xfrm>
          <a:prstGeom prst="rect">
            <a:avLst/>
          </a:prstGeom>
        </p:spPr>
      </p:pic>
    </p:spTree>
    <p:extLst>
      <p:ext uri="{BB962C8B-B14F-4D97-AF65-F5344CB8AC3E}">
        <p14:creationId xmlns:p14="http://schemas.microsoft.com/office/powerpoint/2010/main" val="2252269174"/>
      </p:ext>
    </p:extLst>
  </p:cSld>
  <p:clrMap bg1="lt1" tx1="dk1" bg2="lt2" tx2="dk2" accent1="accent1" accent2="accent2" accent3="accent3" accent4="accent4" accent5="accent5" accent6="accent6" hlink="hlink" folHlink="folHlink"/>
  <p:sldLayoutIdLst>
    <p:sldLayoutId id="2147483661" r:id="rId1"/>
    <p:sldLayoutId id="2147483672" r:id="rId2"/>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aramond"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aramond"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BFCF6"/>
        </a:solidFill>
        <a:effectLst/>
      </p:bgPr>
    </p:bg>
    <p:spTree>
      <p:nvGrpSpPr>
        <p:cNvPr id="1" name=""/>
        <p:cNvGrpSpPr/>
        <p:nvPr/>
      </p:nvGrpSpPr>
      <p:grpSpPr>
        <a:xfrm>
          <a:off x="0" y="0"/>
          <a:ext cx="0" cy="0"/>
          <a:chOff x="0" y="0"/>
          <a:chExt cx="0" cy="0"/>
        </a:xfrm>
      </p:grpSpPr>
      <p:pic>
        <p:nvPicPr>
          <p:cNvPr id="7" name="Picture 5"/>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0" y="5123197"/>
            <a:ext cx="12189710" cy="1714523"/>
          </a:xfrm>
          <a:prstGeom prst="rect">
            <a:avLst/>
          </a:prstGeom>
        </p:spPr>
      </p:pic>
    </p:spTree>
    <p:extLst>
      <p:ext uri="{BB962C8B-B14F-4D97-AF65-F5344CB8AC3E}">
        <p14:creationId xmlns:p14="http://schemas.microsoft.com/office/powerpoint/2010/main" val="3540155123"/>
      </p:ext>
    </p:extLst>
  </p:cSld>
  <p:clrMap bg1="lt1" tx1="dk1" bg2="lt2" tx2="dk2" accent1="accent1" accent2="accent2" accent3="accent3" accent4="accent4" accent5="accent5" accent6="accent6" hlink="hlink" folHlink="folHlink"/>
  <p:sldLayoutIdLst>
    <p:sldLayoutId id="2147483662" r:id="rId1"/>
    <p:sldLayoutId id="2147483677" r:id="rId2"/>
    <p:sldLayoutId id="2147483678" r:id="rId3"/>
    <p:sldLayoutId id="2147483680" r:id="rId4"/>
    <p:sldLayoutId id="2147483681" r:id="rId5"/>
    <p:sldLayoutId id="2147483683" r:id="rId6"/>
  </p:sldLayoutIdLst>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Garamond"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aramond"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aramond"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aramond"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u-H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alyazat.uni-obuda.hu/2026-ekop-altalanos/" TargetMode="Externa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alyazat.uni-obuda.hu/palyazatiportal" TargetMode="Externa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alyazat.uni-obuda.hu/ekop/" TargetMode="Externa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alyazat.uni-obuda.hu/palyazatiportal/" TargetMode="Externa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nkfih.gov.hu/palyazoknak/aktualis-felhivasok/osztondijak/egyetemi-kutatoi-osztondij-program-2026" TargetMode="Externa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alyazat.uni-obuda.hu/ekop/" TargetMode="External"/><Relationship Id="rId1" Type="http://schemas.openxmlformats.org/officeDocument/2006/relationships/slideLayout" Target="../slideLayouts/slideLayout3.xml"/><Relationship Id="rId4" Type="http://schemas.openxmlformats.org/officeDocument/2006/relationships/image" Target="../media/image3.jpeg"/></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hyperlink" Target="mailto:ekopaltalanos@uni-obuda.hu"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5.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304CE9-057F-774E-F7CF-303E719D139A}"/>
            </a:ext>
          </a:extLst>
        </p:cNvPr>
        <p:cNvGrpSpPr/>
        <p:nvPr/>
      </p:nvGrpSpPr>
      <p:grpSpPr>
        <a:xfrm>
          <a:off x="0" y="0"/>
          <a:ext cx="0" cy="0"/>
          <a:chOff x="0" y="0"/>
          <a:chExt cx="0" cy="0"/>
        </a:xfrm>
      </p:grpSpPr>
      <p:sp>
        <p:nvSpPr>
          <p:cNvPr id="2" name="Cím 1">
            <a:extLst>
              <a:ext uri="{FF2B5EF4-FFF2-40B4-BE49-F238E27FC236}">
                <a16:creationId xmlns:a16="http://schemas.microsoft.com/office/drawing/2014/main" id="{B2B92701-3636-6F9C-DD86-B650AC4FCFDE}"/>
              </a:ext>
            </a:extLst>
          </p:cNvPr>
          <p:cNvSpPr>
            <a:spLocks noGrp="1"/>
          </p:cNvSpPr>
          <p:nvPr>
            <p:ph type="ctrTitle"/>
          </p:nvPr>
        </p:nvSpPr>
        <p:spPr>
          <a:xfrm>
            <a:off x="1088427" y="2883243"/>
            <a:ext cx="10080000" cy="876301"/>
          </a:xfrm>
        </p:spPr>
        <p:txBody>
          <a:bodyPr/>
          <a:lstStyle/>
          <a:p>
            <a:pPr algn="ctr">
              <a:spcBef>
                <a:spcPts val="1200"/>
              </a:spcBef>
              <a:spcAft>
                <a:spcPts val="1200"/>
              </a:spcAft>
            </a:pPr>
            <a:br>
              <a:rPr lang="hu-HU" sz="3200" b="1" spc="140">
                <a:solidFill>
                  <a:srgbClr val="043C99"/>
                </a:solidFill>
                <a:cs typeface="DaunPenh" pitchFamily="2" charset="0"/>
              </a:rPr>
            </a:br>
            <a:br>
              <a:rPr lang="hu-HU" sz="3200" b="1" spc="100">
                <a:solidFill>
                  <a:srgbClr val="043C99"/>
                </a:solidFill>
                <a:cs typeface="DaunPenh" pitchFamily="2" charset="0"/>
              </a:rPr>
            </a:br>
            <a:r>
              <a:rPr lang="hu-HU" sz="3000" b="1" spc="100">
                <a:solidFill>
                  <a:srgbClr val="043C99"/>
                </a:solidFill>
                <a:cs typeface="DaunPenh" pitchFamily="2" charset="0"/>
              </a:rPr>
              <a:t>2026/2027. tanévi </a:t>
            </a:r>
            <a:r>
              <a:rPr lang="hu-HU" sz="3000" b="1">
                <a:solidFill>
                  <a:srgbClr val="043C99"/>
                </a:solidFill>
              </a:rPr>
              <a:t>2026-2.1.1-EKÖP</a:t>
            </a:r>
            <a:br>
              <a:rPr lang="hu-HU" sz="3200" b="1">
                <a:solidFill>
                  <a:srgbClr val="043C99"/>
                </a:solidFill>
                <a:highlight>
                  <a:srgbClr val="FFFF00"/>
                </a:highlight>
              </a:rPr>
            </a:br>
            <a:endParaRPr lang="hu-HU" sz="3200" spc="100"/>
          </a:p>
        </p:txBody>
      </p:sp>
      <p:pic>
        <p:nvPicPr>
          <p:cNvPr id="10" name="Kép 9">
            <a:extLst>
              <a:ext uri="{FF2B5EF4-FFF2-40B4-BE49-F238E27FC236}">
                <a16:creationId xmlns:a16="http://schemas.microsoft.com/office/drawing/2014/main" id="{E55E152D-F9C7-68C7-853F-370EF50B3780}"/>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73544" y="5405536"/>
            <a:ext cx="2463432" cy="1194317"/>
          </a:xfrm>
          <a:prstGeom prst="rect">
            <a:avLst/>
          </a:prstGeom>
          <a:ln>
            <a:noFill/>
          </a:ln>
          <a:extLst>
            <a:ext uri="{53640926-AAD7-44D8-BBD7-CCE9431645EC}">
              <a14:shadowObscured xmlns:a14="http://schemas.microsoft.com/office/drawing/2010/main"/>
            </a:ext>
          </a:extLst>
        </p:spPr>
      </p:pic>
      <p:sp>
        <p:nvSpPr>
          <p:cNvPr id="4" name="Szövegdoboz 3">
            <a:extLst>
              <a:ext uri="{FF2B5EF4-FFF2-40B4-BE49-F238E27FC236}">
                <a16:creationId xmlns:a16="http://schemas.microsoft.com/office/drawing/2014/main" id="{B97B8A27-6E1B-636A-63C0-A56B78E769AF}"/>
              </a:ext>
            </a:extLst>
          </p:cNvPr>
          <p:cNvSpPr txBox="1"/>
          <p:nvPr/>
        </p:nvSpPr>
        <p:spPr>
          <a:xfrm>
            <a:off x="3599539" y="3292818"/>
            <a:ext cx="5057775" cy="954107"/>
          </a:xfrm>
          <a:prstGeom prst="rect">
            <a:avLst/>
          </a:prstGeom>
          <a:noFill/>
        </p:spPr>
        <p:txBody>
          <a:bodyPr wrap="square" rtlCol="0">
            <a:spAutoFit/>
          </a:bodyPr>
          <a:lstStyle/>
          <a:p>
            <a:pPr algn="ctr"/>
            <a:r>
              <a:rPr lang="hu-HU" sz="2800" b="1" cap="small">
                <a:solidFill>
                  <a:srgbClr val="043C99"/>
                </a:solidFill>
                <a:latin typeface="Garamond" panose="02020404030301010803" pitchFamily="18" charset="0"/>
              </a:rPr>
              <a:t>Pályázati felhívás ismertetése</a:t>
            </a:r>
          </a:p>
        </p:txBody>
      </p:sp>
      <p:sp>
        <p:nvSpPr>
          <p:cNvPr id="5" name="Szövegdoboz 4">
            <a:extLst>
              <a:ext uri="{FF2B5EF4-FFF2-40B4-BE49-F238E27FC236}">
                <a16:creationId xmlns:a16="http://schemas.microsoft.com/office/drawing/2014/main" id="{7CF95E2A-A136-15B7-5BB4-4CC7E679A76F}"/>
              </a:ext>
            </a:extLst>
          </p:cNvPr>
          <p:cNvSpPr txBox="1"/>
          <p:nvPr/>
        </p:nvSpPr>
        <p:spPr>
          <a:xfrm>
            <a:off x="1246363" y="1252572"/>
            <a:ext cx="9699273" cy="1231106"/>
          </a:xfrm>
          <a:prstGeom prst="rect">
            <a:avLst/>
          </a:prstGeom>
          <a:noFill/>
        </p:spPr>
        <p:txBody>
          <a:bodyPr wrap="square" rtlCol="0">
            <a:spAutoFit/>
          </a:bodyPr>
          <a:lstStyle/>
          <a:p>
            <a:pPr algn="ctr"/>
            <a:r>
              <a:rPr lang="hu-HU" sz="3200" b="1" spc="140">
                <a:solidFill>
                  <a:srgbClr val="043C99"/>
                </a:solidFill>
                <a:latin typeface="Garamond" panose="02020404030301010803" pitchFamily="18" charset="0"/>
                <a:cs typeface="DaunPenh" pitchFamily="2" charset="0"/>
              </a:rPr>
              <a:t>ÓBUDAI EGYETEM</a:t>
            </a:r>
          </a:p>
          <a:p>
            <a:pPr algn="ctr"/>
            <a:endParaRPr lang="hu-HU" sz="1000" b="1" spc="140">
              <a:solidFill>
                <a:srgbClr val="043C99"/>
              </a:solidFill>
              <a:latin typeface="Garamond" panose="02020404030301010803" pitchFamily="18" charset="0"/>
              <a:cs typeface="DaunPenh" pitchFamily="2" charset="0"/>
            </a:endParaRPr>
          </a:p>
          <a:p>
            <a:pPr algn="ctr"/>
            <a:r>
              <a:rPr lang="hu-HU" sz="3200" b="1" spc="140">
                <a:solidFill>
                  <a:srgbClr val="043C99"/>
                </a:solidFill>
                <a:latin typeface="Garamond" panose="02020404030301010803" pitchFamily="18" charset="0"/>
                <a:cs typeface="DaunPenh" pitchFamily="2" charset="0"/>
              </a:rPr>
              <a:t>EGYETEMI KUTATÓI ÖSZTÖNDÍJ PROGRAM</a:t>
            </a:r>
            <a:endParaRPr lang="hu-HU" sz="3200">
              <a:latin typeface="Garamond" panose="02020404030301010803" pitchFamily="18" charset="0"/>
            </a:endParaRPr>
          </a:p>
        </p:txBody>
      </p:sp>
      <p:pic>
        <p:nvPicPr>
          <p:cNvPr id="9" name="Kép 8">
            <a:extLst>
              <a:ext uri="{FF2B5EF4-FFF2-40B4-BE49-F238E27FC236}">
                <a16:creationId xmlns:a16="http://schemas.microsoft.com/office/drawing/2014/main" id="{2BE6D4E3-53F4-3708-6367-4B121E72526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03986" y="5327843"/>
            <a:ext cx="2825339" cy="1116778"/>
          </a:xfrm>
          <a:prstGeom prst="rect">
            <a:avLst/>
          </a:prstGeom>
        </p:spPr>
      </p:pic>
    </p:spTree>
    <p:extLst>
      <p:ext uri="{BB962C8B-B14F-4D97-AF65-F5344CB8AC3E}">
        <p14:creationId xmlns:p14="http://schemas.microsoft.com/office/powerpoint/2010/main" val="1657481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FE78F8-A869-4063-913E-832DC828DE5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9738E847-6E7B-D89A-878B-949754D1FA6D}"/>
              </a:ext>
            </a:extLst>
          </p:cNvPr>
          <p:cNvSpPr>
            <a:spLocks noGrp="1"/>
          </p:cNvSpPr>
          <p:nvPr>
            <p:ph idx="1"/>
          </p:nvPr>
        </p:nvSpPr>
        <p:spPr>
          <a:xfrm>
            <a:off x="1281192" y="1683313"/>
            <a:ext cx="9629615" cy="3491373"/>
          </a:xfrm>
        </p:spPr>
        <p:txBody>
          <a:bodyPr/>
          <a:lstStyle/>
          <a:p>
            <a:r>
              <a:rPr lang="hu-HU" sz="2400"/>
              <a:t>a Támogató doktori iskoláinak valamelyikén </a:t>
            </a:r>
            <a:r>
              <a:rPr lang="hu-HU" sz="2400" b="1">
                <a:solidFill>
                  <a:srgbClr val="043C99"/>
                </a:solidFill>
              </a:rPr>
              <a:t>bármely munkarendben aktív doktori tanulmányokat folytat</a:t>
            </a:r>
            <a:r>
              <a:rPr lang="hu-HU" sz="2400"/>
              <a:t>, </a:t>
            </a:r>
          </a:p>
          <a:p>
            <a:r>
              <a:rPr lang="hu-HU" sz="2400" b="1">
                <a:solidFill>
                  <a:srgbClr val="043C99"/>
                </a:solidFill>
              </a:rPr>
              <a:t>vagy a 2026/2027-es tanévre felvételi kérelmet nyújtott be</a:t>
            </a:r>
            <a:r>
              <a:rPr lang="hu-HU" sz="2400"/>
              <a:t>, </a:t>
            </a:r>
          </a:p>
          <a:p>
            <a:r>
              <a:rPr lang="hu-HU" sz="2400" b="1">
                <a:solidFill>
                  <a:srgbClr val="043C99"/>
                </a:solidFill>
              </a:rPr>
              <a:t>vagy nyilatkozik, hogy felvételi kérelmet szándékozik benyújtani</a:t>
            </a:r>
            <a:r>
              <a:rPr lang="hu-HU" sz="2400"/>
              <a:t> az Óbudai Egyetem valamelyik doktori képzésére.</a:t>
            </a:r>
          </a:p>
          <a:p>
            <a:r>
              <a:rPr lang="hu-HU" sz="2400"/>
              <a:t>A bírálat során </a:t>
            </a:r>
            <a:r>
              <a:rPr lang="hu-HU" sz="2400" b="1">
                <a:solidFill>
                  <a:srgbClr val="043C99"/>
                </a:solidFill>
              </a:rPr>
              <a:t>előnyt jelent</a:t>
            </a:r>
            <a:r>
              <a:rPr lang="hu-HU" sz="2400"/>
              <a:t>: a </a:t>
            </a:r>
            <a:r>
              <a:rPr lang="hu-HU" sz="2400" b="1">
                <a:solidFill>
                  <a:srgbClr val="043C99"/>
                </a:solidFill>
              </a:rPr>
              <a:t>Pályázati Felhívás 11.2. pontban</a:t>
            </a:r>
            <a:r>
              <a:rPr lang="hu-HU" sz="2400"/>
              <a:t> szereplő bírálati szempontok között meghatározott feltételek teljesülése.</a:t>
            </a:r>
          </a:p>
          <a:p>
            <a:endParaRPr lang="hu-HU"/>
          </a:p>
        </p:txBody>
      </p:sp>
      <p:sp>
        <p:nvSpPr>
          <p:cNvPr id="2" name="Cím 1">
            <a:extLst>
              <a:ext uri="{FF2B5EF4-FFF2-40B4-BE49-F238E27FC236}">
                <a16:creationId xmlns:a16="http://schemas.microsoft.com/office/drawing/2014/main" id="{234E54CB-F586-5E90-3245-7FB502684E4A}"/>
              </a:ext>
            </a:extLst>
          </p:cNvPr>
          <p:cNvSpPr>
            <a:spLocks noGrp="1"/>
          </p:cNvSpPr>
          <p:nvPr>
            <p:ph type="title"/>
          </p:nvPr>
        </p:nvSpPr>
        <p:spPr>
          <a:xfrm>
            <a:off x="1468800" y="485999"/>
            <a:ext cx="8784000" cy="826865"/>
          </a:xfrm>
        </p:spPr>
        <p:txBody>
          <a:bodyPr/>
          <a:lstStyle/>
          <a:p>
            <a:pPr algn="ctr"/>
            <a:r>
              <a:rPr lang="hu-HU" sz="2800" b="1">
                <a:solidFill>
                  <a:srgbClr val="043C99"/>
                </a:solidFill>
              </a:rPr>
              <a:t>JOGOSULTSÁGI FELTÉTELEK</a:t>
            </a:r>
            <a:br>
              <a:rPr lang="hu-HU" sz="2800" b="1">
                <a:solidFill>
                  <a:srgbClr val="043C99"/>
                </a:solidFill>
              </a:rPr>
            </a:br>
            <a:r>
              <a:rPr lang="hu-HU" sz="2800" b="1">
                <a:solidFill>
                  <a:srgbClr val="043C99"/>
                </a:solidFill>
              </a:rPr>
              <a:t>doktori képzés kategóriában</a:t>
            </a:r>
            <a:endParaRPr lang="hu-HU" sz="2800"/>
          </a:p>
        </p:txBody>
      </p:sp>
      <p:pic>
        <p:nvPicPr>
          <p:cNvPr id="4" name="Kép 3">
            <a:extLst>
              <a:ext uri="{FF2B5EF4-FFF2-40B4-BE49-F238E27FC236}">
                <a16:creationId xmlns:a16="http://schemas.microsoft.com/office/drawing/2014/main" id="{A85A0D3D-92C6-B0AC-0FA4-91D617A17790}"/>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C37F132E-127E-33FF-23B3-0025FEA6B3EC}"/>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656808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2BD2B-9C48-CD06-520C-217DD318D16D}"/>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D4C70828-DB38-D7F2-902F-775BF50B6BDD}"/>
              </a:ext>
            </a:extLst>
          </p:cNvPr>
          <p:cNvSpPr>
            <a:spLocks noGrp="1"/>
          </p:cNvSpPr>
          <p:nvPr>
            <p:ph idx="1"/>
          </p:nvPr>
        </p:nvSpPr>
        <p:spPr>
          <a:xfrm>
            <a:off x="1070644" y="1551525"/>
            <a:ext cx="10050712" cy="3633825"/>
          </a:xfrm>
        </p:spPr>
        <p:txBody>
          <a:bodyPr/>
          <a:lstStyle/>
          <a:p>
            <a:r>
              <a:rPr lang="hu-HU" sz="2400"/>
              <a:t>a </a:t>
            </a:r>
            <a:r>
              <a:rPr lang="hu-HU" sz="2400" b="1">
                <a:solidFill>
                  <a:srgbClr val="043C99"/>
                </a:solidFill>
              </a:rPr>
              <a:t>Támogató valamelyik szervezeti egységében oktatási és/vagy kutatási tevékenységet folytat</a:t>
            </a:r>
            <a:r>
              <a:rPr lang="hu-HU" sz="2400"/>
              <a:t>, </a:t>
            </a:r>
          </a:p>
          <a:p>
            <a:r>
              <a:rPr lang="hu-HU" sz="2400"/>
              <a:t>és </a:t>
            </a:r>
            <a:r>
              <a:rPr lang="hu-HU" sz="2400" b="1">
                <a:solidFill>
                  <a:srgbClr val="043C99"/>
                </a:solidFill>
              </a:rPr>
              <a:t>doktori képzésben 2025/2026. tanévben abszolutóriumot szerzett</a:t>
            </a:r>
            <a:r>
              <a:rPr lang="hu-HU" sz="2400">
                <a:solidFill>
                  <a:srgbClr val="043C99"/>
                </a:solidFill>
              </a:rPr>
              <a:t>, </a:t>
            </a:r>
            <a:r>
              <a:rPr lang="hu-HU" sz="2400"/>
              <a:t>vagy </a:t>
            </a:r>
            <a:r>
              <a:rPr lang="hu-HU" sz="2400" b="1">
                <a:solidFill>
                  <a:srgbClr val="043C99"/>
                </a:solidFill>
              </a:rPr>
              <a:t>2026. augusztus 31. napjáig abszolutóriumot szerezni fog</a:t>
            </a:r>
            <a:r>
              <a:rPr lang="hu-HU" sz="2400"/>
              <a:t>, </a:t>
            </a:r>
            <a:r>
              <a:rPr lang="hu-HU" sz="2400" b="1">
                <a:solidFill>
                  <a:srgbClr val="043C99"/>
                </a:solidFill>
              </a:rPr>
              <a:t>vagy PhD fokozattal rendelkezik és az nem régebbi keltezésű, mint 2021</a:t>
            </a:r>
            <a:r>
              <a:rPr lang="hu-HU" sz="2400">
                <a:solidFill>
                  <a:srgbClr val="043C99"/>
                </a:solidFill>
              </a:rPr>
              <a:t>.</a:t>
            </a:r>
            <a:r>
              <a:rPr lang="hu-HU" sz="2400"/>
              <a:t>, </a:t>
            </a:r>
          </a:p>
          <a:p>
            <a:r>
              <a:rPr lang="hu-HU" sz="2400"/>
              <a:t>és </a:t>
            </a:r>
            <a:r>
              <a:rPr lang="hu-HU" sz="2400" b="1">
                <a:solidFill>
                  <a:srgbClr val="043C99"/>
                </a:solidFill>
              </a:rPr>
              <a:t>legalább egy, legalább Q2-es</a:t>
            </a:r>
            <a:r>
              <a:rPr lang="hu-HU" sz="2400">
                <a:solidFill>
                  <a:srgbClr val="043C99"/>
                </a:solidFill>
              </a:rPr>
              <a:t> </a:t>
            </a:r>
            <a:r>
              <a:rPr lang="hu-HU" sz="2400" b="1">
                <a:solidFill>
                  <a:srgbClr val="043C99"/>
                </a:solidFill>
              </a:rPr>
              <a:t>folyóiratban megjelent vagy elfogadott angol nyelvű közleménye van</a:t>
            </a:r>
            <a:r>
              <a:rPr lang="hu-HU" sz="2400"/>
              <a:t>.</a:t>
            </a:r>
          </a:p>
          <a:p>
            <a:r>
              <a:rPr lang="hu-HU" sz="2400"/>
              <a:t>A bírálat során előnyt jelent: a </a:t>
            </a:r>
            <a:r>
              <a:rPr lang="hu-HU" sz="2400" b="1">
                <a:solidFill>
                  <a:srgbClr val="043C99"/>
                </a:solidFill>
              </a:rPr>
              <a:t>Pályázati Felhívás 11.3. pontban </a:t>
            </a:r>
            <a:r>
              <a:rPr lang="hu-HU" sz="2400"/>
              <a:t>szereplő bírálati szempontok között meghatározott feltételek teljesülése.</a:t>
            </a:r>
          </a:p>
          <a:p>
            <a:endParaRPr lang="hu-HU" sz="2400"/>
          </a:p>
        </p:txBody>
      </p:sp>
      <p:sp>
        <p:nvSpPr>
          <p:cNvPr id="2" name="Cím 1">
            <a:extLst>
              <a:ext uri="{FF2B5EF4-FFF2-40B4-BE49-F238E27FC236}">
                <a16:creationId xmlns:a16="http://schemas.microsoft.com/office/drawing/2014/main" id="{13C340E7-A4CD-DD46-F7BA-DCFEAA19CC83}"/>
              </a:ext>
            </a:extLst>
          </p:cNvPr>
          <p:cNvSpPr>
            <a:spLocks noGrp="1"/>
          </p:cNvSpPr>
          <p:nvPr>
            <p:ph type="title"/>
          </p:nvPr>
        </p:nvSpPr>
        <p:spPr>
          <a:xfrm>
            <a:off x="1468800" y="485999"/>
            <a:ext cx="8784000" cy="826865"/>
          </a:xfrm>
        </p:spPr>
        <p:txBody>
          <a:bodyPr/>
          <a:lstStyle/>
          <a:p>
            <a:pPr algn="ctr"/>
            <a:r>
              <a:rPr lang="hu-HU" sz="2800" b="1">
                <a:solidFill>
                  <a:srgbClr val="043C99"/>
                </a:solidFill>
              </a:rPr>
              <a:t>JOGOSULTSÁGI FELTÉTELEK</a:t>
            </a:r>
            <a:br>
              <a:rPr lang="hu-HU" sz="2800" b="1">
                <a:solidFill>
                  <a:srgbClr val="043C99"/>
                </a:solidFill>
              </a:rPr>
            </a:br>
            <a:r>
              <a:rPr lang="hu-HU" sz="2800" b="1">
                <a:solidFill>
                  <a:srgbClr val="043C99"/>
                </a:solidFill>
              </a:rPr>
              <a:t>fiatal oktató/ kutató kategóriában</a:t>
            </a:r>
            <a:endParaRPr lang="hu-HU" sz="2800"/>
          </a:p>
        </p:txBody>
      </p:sp>
      <p:pic>
        <p:nvPicPr>
          <p:cNvPr id="4" name="Kép 3">
            <a:extLst>
              <a:ext uri="{FF2B5EF4-FFF2-40B4-BE49-F238E27FC236}">
                <a16:creationId xmlns:a16="http://schemas.microsoft.com/office/drawing/2014/main" id="{130C6140-DF61-1A67-1A0A-B74DBB77B12B}"/>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A1EE8A7B-AFF9-E1ED-7D46-B492AF16E11B}"/>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6668676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F4D91-9FF3-D2E8-F540-9DCB4D96F114}"/>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58C3B9B8-2881-ACE3-424D-6291E2619165}"/>
              </a:ext>
            </a:extLst>
          </p:cNvPr>
          <p:cNvSpPr>
            <a:spLocks noGrp="1"/>
          </p:cNvSpPr>
          <p:nvPr>
            <p:ph idx="1"/>
          </p:nvPr>
        </p:nvSpPr>
        <p:spPr>
          <a:xfrm>
            <a:off x="1654896" y="1314852"/>
            <a:ext cx="8882208" cy="3947535"/>
          </a:xfrm>
        </p:spPr>
        <p:txBody>
          <a:bodyPr/>
          <a:lstStyle/>
          <a:p>
            <a:pPr marL="0" indent="0" algn="just">
              <a:buNone/>
            </a:pPr>
            <a:r>
              <a:rPr lang="hu-HU" sz="2400" b="1">
                <a:solidFill>
                  <a:srgbClr val="043C99"/>
                </a:solidFill>
              </a:rPr>
              <a:t>A kizáró okokat részletesen a Pályázati Felhívás 6. pontja tartalmazza</a:t>
            </a:r>
            <a:r>
              <a:rPr lang="hu-HU" sz="2400">
                <a:solidFill>
                  <a:srgbClr val="043C99"/>
                </a:solidFill>
              </a:rPr>
              <a:t>.</a:t>
            </a:r>
          </a:p>
          <a:p>
            <a:pPr marL="0" indent="0">
              <a:buNone/>
            </a:pPr>
            <a:r>
              <a:rPr lang="hu-HU" sz="2400"/>
              <a:t>Nem részesülhet ösztöndíjban az a pályázó:</a:t>
            </a:r>
          </a:p>
          <a:p>
            <a:pPr lvl="0"/>
            <a:r>
              <a:rPr lang="hu-HU" sz="2400"/>
              <a:t>aki </a:t>
            </a:r>
            <a:r>
              <a:rPr lang="hu-HU" sz="2400" b="1">
                <a:solidFill>
                  <a:srgbClr val="043C99"/>
                </a:solidFill>
              </a:rPr>
              <a:t>az EKÖP ösztöndíjas időszak alatt bármely KDP ösztöndíjban részesül</a:t>
            </a:r>
            <a:r>
              <a:rPr lang="hu-HU" sz="2400"/>
              <a:t>,</a:t>
            </a:r>
          </a:p>
          <a:p>
            <a:pPr lvl="0" algn="just"/>
            <a:r>
              <a:rPr lang="hu-HU" sz="2400"/>
              <a:t>aki a pályázati felhívásban vagy az </a:t>
            </a:r>
            <a:r>
              <a:rPr lang="hu-HU" sz="2400" b="1">
                <a:solidFill>
                  <a:srgbClr val="043C99"/>
                </a:solidFill>
              </a:rPr>
              <a:t>ösztöndíjszerződés megkötésének feltételeként meghatározott nyilatkozatokat nem teszi meg, dokumentumokat nem nyújtja be </a:t>
            </a:r>
            <a:r>
              <a:rPr lang="hu-HU" sz="2400"/>
              <a:t>vagy a megtett nyilatkozatát visszavonja,</a:t>
            </a:r>
          </a:p>
          <a:p>
            <a:pPr marL="0" indent="0">
              <a:buNone/>
            </a:pPr>
            <a:endParaRPr lang="hu-HU"/>
          </a:p>
        </p:txBody>
      </p:sp>
      <p:sp>
        <p:nvSpPr>
          <p:cNvPr id="2" name="Cím 1">
            <a:extLst>
              <a:ext uri="{FF2B5EF4-FFF2-40B4-BE49-F238E27FC236}">
                <a16:creationId xmlns:a16="http://schemas.microsoft.com/office/drawing/2014/main" id="{27A74797-F6A7-5FCB-D6C8-45A165B91664}"/>
              </a:ext>
            </a:extLst>
          </p:cNvPr>
          <p:cNvSpPr>
            <a:spLocks noGrp="1"/>
          </p:cNvSpPr>
          <p:nvPr>
            <p:ph type="title"/>
          </p:nvPr>
        </p:nvSpPr>
        <p:spPr>
          <a:xfrm>
            <a:off x="1704000" y="504966"/>
            <a:ext cx="8784000" cy="507600"/>
          </a:xfrm>
        </p:spPr>
        <p:txBody>
          <a:bodyPr/>
          <a:lstStyle/>
          <a:p>
            <a:pPr algn="ctr"/>
            <a:r>
              <a:rPr lang="hu-HU" sz="2800" b="1">
                <a:solidFill>
                  <a:srgbClr val="043C99"/>
                </a:solidFill>
              </a:rPr>
              <a:t>KIZÁRÓ OKOK</a:t>
            </a:r>
            <a:endParaRPr lang="hu-HU" sz="2800"/>
          </a:p>
        </p:txBody>
      </p:sp>
      <p:pic>
        <p:nvPicPr>
          <p:cNvPr id="4" name="Kép 3">
            <a:extLst>
              <a:ext uri="{FF2B5EF4-FFF2-40B4-BE49-F238E27FC236}">
                <a16:creationId xmlns:a16="http://schemas.microsoft.com/office/drawing/2014/main" id="{1FD5927A-6E42-8766-C316-72CD79A6BEAA}"/>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5B181D28-FF99-D2BB-6576-05AE58E3CA18}"/>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959696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6A0D51-B05B-2B28-FB92-1542E09E52CC}"/>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05A40757-757B-756B-258E-B12972207C69}"/>
              </a:ext>
            </a:extLst>
          </p:cNvPr>
          <p:cNvSpPr>
            <a:spLocks noGrp="1"/>
          </p:cNvSpPr>
          <p:nvPr>
            <p:ph idx="1"/>
          </p:nvPr>
        </p:nvSpPr>
        <p:spPr>
          <a:xfrm>
            <a:off x="1598912" y="1455232"/>
            <a:ext cx="8693458" cy="3947535"/>
          </a:xfrm>
        </p:spPr>
        <p:txBody>
          <a:bodyPr/>
          <a:lstStyle/>
          <a:p>
            <a:pPr algn="just"/>
            <a:r>
              <a:rPr lang="hu-HU" sz="2400"/>
              <a:t>Aki </a:t>
            </a:r>
            <a:r>
              <a:rPr lang="hu-HU" sz="2400" b="1">
                <a:solidFill>
                  <a:srgbClr val="043C99"/>
                </a:solidFill>
              </a:rPr>
              <a:t>korábbi EKÖP ösztöndíjas jogviszonyához kapcsolódó elszámolási vagy beszámolási kötelezettségét nem teljesítette</a:t>
            </a:r>
            <a:r>
              <a:rPr lang="hu-HU" sz="2400"/>
              <a:t>, akinek beszámolója nem került elfogadásra, vagy aki az ösztöndíjas időszak lezárásakor </a:t>
            </a:r>
            <a:r>
              <a:rPr lang="hu-HU" sz="2400" b="1">
                <a:solidFill>
                  <a:srgbClr val="043C99"/>
                </a:solidFill>
              </a:rPr>
              <a:t>„nem megfelelt” minősítést kapott</a:t>
            </a:r>
            <a:r>
              <a:rPr lang="hu-HU" sz="2400"/>
              <a:t>.</a:t>
            </a:r>
          </a:p>
          <a:p>
            <a:pPr algn="just"/>
            <a:r>
              <a:rPr lang="hu-HU" sz="2400"/>
              <a:t>További kizáró ok, ha a pályázó </a:t>
            </a:r>
            <a:r>
              <a:rPr lang="hu-HU" sz="2400" b="1">
                <a:solidFill>
                  <a:srgbClr val="043C99"/>
                </a:solidFill>
              </a:rPr>
              <a:t>azonos projekt témában személyi juttatást biztosító egyéb ösztöndíj jellegű támogatásban részesül </a:t>
            </a:r>
            <a:r>
              <a:rPr lang="hu-HU" sz="2400"/>
              <a:t>(kivétel ez alól a 60 naptári napot meg nem haladó külföldi tartózkodással járó mobilitási pályázat).</a:t>
            </a:r>
          </a:p>
        </p:txBody>
      </p:sp>
      <p:sp>
        <p:nvSpPr>
          <p:cNvPr id="2" name="Cím 1">
            <a:extLst>
              <a:ext uri="{FF2B5EF4-FFF2-40B4-BE49-F238E27FC236}">
                <a16:creationId xmlns:a16="http://schemas.microsoft.com/office/drawing/2014/main" id="{94328C61-3A91-CE9A-092B-9307B09A0197}"/>
              </a:ext>
            </a:extLst>
          </p:cNvPr>
          <p:cNvSpPr>
            <a:spLocks noGrp="1"/>
          </p:cNvSpPr>
          <p:nvPr>
            <p:ph type="title"/>
          </p:nvPr>
        </p:nvSpPr>
        <p:spPr>
          <a:xfrm>
            <a:off x="1553641" y="580268"/>
            <a:ext cx="8784000" cy="507600"/>
          </a:xfrm>
        </p:spPr>
        <p:txBody>
          <a:bodyPr/>
          <a:lstStyle/>
          <a:p>
            <a:pPr algn="ctr"/>
            <a:r>
              <a:rPr lang="hu-HU" sz="2800" b="1">
                <a:solidFill>
                  <a:srgbClr val="043C99"/>
                </a:solidFill>
              </a:rPr>
              <a:t>KIZÁRÓ OKOK</a:t>
            </a:r>
            <a:endParaRPr lang="hu-HU" sz="2800"/>
          </a:p>
        </p:txBody>
      </p:sp>
      <p:pic>
        <p:nvPicPr>
          <p:cNvPr id="4" name="Kép 3">
            <a:extLst>
              <a:ext uri="{FF2B5EF4-FFF2-40B4-BE49-F238E27FC236}">
                <a16:creationId xmlns:a16="http://schemas.microsoft.com/office/drawing/2014/main" id="{94E685D1-205E-5CCA-3DB8-BD919391DE8C}"/>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DC4315FC-6E03-12A3-0DD6-0390BAFC2365}"/>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4430092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52C89-C996-1569-9BCF-C651AFC1FF0E}"/>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ECD43816-B371-437F-EEC0-8F8512C84B87}"/>
              </a:ext>
            </a:extLst>
          </p:cNvPr>
          <p:cNvSpPr>
            <a:spLocks noGrp="1"/>
          </p:cNvSpPr>
          <p:nvPr>
            <p:ph idx="1"/>
          </p:nvPr>
        </p:nvSpPr>
        <p:spPr>
          <a:xfrm>
            <a:off x="951065" y="1367424"/>
            <a:ext cx="10289869" cy="3683735"/>
          </a:xfrm>
        </p:spPr>
        <p:txBody>
          <a:bodyPr/>
          <a:lstStyle/>
          <a:p>
            <a:pPr marL="0" lvl="0" indent="0">
              <a:lnSpc>
                <a:spcPct val="100000"/>
              </a:lnSpc>
              <a:spcBef>
                <a:spcPts val="0"/>
              </a:spcBef>
              <a:buNone/>
              <a:tabLst>
                <a:tab pos="450215" algn="l"/>
                <a:tab pos="449580" algn="l"/>
              </a:tabLst>
            </a:pPr>
            <a:r>
              <a:rPr lang="hu-HU" sz="2400">
                <a:ea typeface="Calibri" panose="020F0502020204030204" pitchFamily="34" charset="0"/>
                <a:cs typeface="Calibri" panose="020F0502020204030204" pitchFamily="34" charset="0"/>
              </a:rPr>
              <a:t>A pályázó vállalja, hogy az ösztöndíjas időszak alatt:</a:t>
            </a:r>
          </a:p>
          <a:p>
            <a:pPr marL="800100" lvl="1" indent="-342900">
              <a:lnSpc>
                <a:spcPct val="100000"/>
              </a:lnSpc>
              <a:spcBef>
                <a:spcPts val="600"/>
              </a:spcBef>
              <a:buFont typeface="Symbol" panose="05050102010706020507" pitchFamily="18" charset="2"/>
              <a:buChar char=""/>
              <a:tabLst>
                <a:tab pos="450215" algn="l"/>
                <a:tab pos="449580" algn="l"/>
              </a:tabLst>
            </a:pPr>
            <a:r>
              <a:rPr lang="hu-HU" b="1">
                <a:solidFill>
                  <a:srgbClr val="043C99"/>
                </a:solidFill>
                <a:ea typeface="Calibri" panose="020F0502020204030204" pitchFamily="34" charset="0"/>
                <a:cs typeface="Calibri" panose="020F0502020204030204" pitchFamily="34" charset="0"/>
              </a:rPr>
              <a:t>Kutatási tevékenységet végez</a:t>
            </a:r>
            <a:r>
              <a:rPr lang="hu-HU">
                <a:ea typeface="Calibri" panose="020F0502020204030204" pitchFamily="34" charset="0"/>
                <a:cs typeface="Calibri" panose="020F0502020204030204" pitchFamily="34" charset="0"/>
              </a:rPr>
              <a:t> témavezető felügyeletével (fiatal oktató, kutató önállóan)</a:t>
            </a:r>
          </a:p>
          <a:p>
            <a:pPr marL="800100" lvl="1" indent="-342900">
              <a:lnSpc>
                <a:spcPct val="100000"/>
              </a:lnSpc>
              <a:spcBef>
                <a:spcPts val="600"/>
              </a:spcBef>
              <a:buFont typeface="Symbol" panose="05050102010706020507" pitchFamily="18" charset="2"/>
              <a:buChar char=""/>
              <a:tabLst>
                <a:tab pos="450215" algn="l"/>
                <a:tab pos="449580" algn="l"/>
              </a:tabLst>
            </a:pPr>
            <a:r>
              <a:rPr lang="hu-HU">
                <a:ea typeface="Calibri" panose="020F0502020204030204" pitchFamily="34" charset="0"/>
                <a:cs typeface="Calibri" panose="020F0502020204030204" pitchFamily="34" charset="0"/>
              </a:rPr>
              <a:t>Kutatási </a:t>
            </a:r>
            <a:r>
              <a:rPr lang="hu-HU" b="1">
                <a:solidFill>
                  <a:srgbClr val="043C99"/>
                </a:solidFill>
                <a:ea typeface="Calibri" panose="020F0502020204030204" pitchFamily="34" charset="0"/>
                <a:cs typeface="Calibri" panose="020F0502020204030204" pitchFamily="34" charset="0"/>
              </a:rPr>
              <a:t>fejlesztési eredményeit hozzáférhetővé teszi</a:t>
            </a:r>
            <a:r>
              <a:rPr lang="hu-HU">
                <a:ea typeface="Calibri" panose="020F0502020204030204" pitchFamily="34" charset="0"/>
                <a:cs typeface="Calibri" panose="020F0502020204030204" pitchFamily="34" charset="0"/>
              </a:rPr>
              <a:t> a Szellemitulajdon-kezelési Szabályzat szerint</a:t>
            </a:r>
          </a:p>
          <a:p>
            <a:pPr marL="800100" lvl="1" indent="-342900">
              <a:lnSpc>
                <a:spcPct val="100000"/>
              </a:lnSpc>
              <a:spcBef>
                <a:spcPts val="600"/>
              </a:spcBef>
              <a:buFont typeface="Symbol" panose="05050102010706020507" pitchFamily="18" charset="2"/>
              <a:buChar char=""/>
              <a:tabLst>
                <a:tab pos="450215" algn="l"/>
                <a:tab pos="449580" algn="l"/>
              </a:tabLst>
            </a:pPr>
            <a:r>
              <a:rPr lang="hu-HU" b="1">
                <a:solidFill>
                  <a:srgbClr val="043C99"/>
                </a:solidFill>
                <a:ea typeface="Calibri" panose="020F0502020204030204" pitchFamily="34" charset="0"/>
                <a:cs typeface="Calibri" panose="020F0502020204030204" pitchFamily="34" charset="0"/>
              </a:rPr>
              <a:t>Részt vesz az intézményi EKÖP konferencián</a:t>
            </a:r>
          </a:p>
          <a:p>
            <a:pPr marL="800100" lvl="1" indent="-342900">
              <a:lnSpc>
                <a:spcPct val="100000"/>
              </a:lnSpc>
              <a:spcBef>
                <a:spcPts val="600"/>
              </a:spcBef>
              <a:buFont typeface="Symbol" panose="05050102010706020507" pitchFamily="18" charset="2"/>
              <a:buChar char=""/>
              <a:tabLst>
                <a:tab pos="450215" algn="l"/>
                <a:tab pos="449580" algn="l"/>
              </a:tabLst>
            </a:pPr>
            <a:r>
              <a:rPr lang="hu-HU" b="1">
                <a:solidFill>
                  <a:srgbClr val="043C99"/>
                </a:solidFill>
                <a:ea typeface="Calibri" panose="020F0502020204030204" pitchFamily="34" charset="0"/>
                <a:cs typeface="Calibri" panose="020F0502020204030204" pitchFamily="34" charset="0"/>
              </a:rPr>
              <a:t>Közreműködik a hallgatók felzárkóztatásában és tehetséggondozásában</a:t>
            </a:r>
          </a:p>
          <a:p>
            <a:pPr marL="800100" lvl="1" indent="-342900">
              <a:lnSpc>
                <a:spcPct val="100000"/>
              </a:lnSpc>
              <a:spcBef>
                <a:spcPts val="600"/>
              </a:spcBef>
              <a:buFont typeface="Symbol" panose="05050102010706020507" pitchFamily="18" charset="2"/>
              <a:buChar char=""/>
              <a:tabLst>
                <a:tab pos="450215" algn="l"/>
                <a:tab pos="449580" algn="l"/>
              </a:tabLst>
            </a:pPr>
            <a:r>
              <a:rPr lang="hu-HU" b="1">
                <a:solidFill>
                  <a:srgbClr val="043C99"/>
                </a:solidFill>
                <a:ea typeface="Calibri" panose="020F0502020204030204" pitchFamily="34" charset="0"/>
                <a:cs typeface="Calibri" panose="020F0502020204030204" pitchFamily="34" charset="0"/>
              </a:rPr>
              <a:t>Kutatási eredményeit népszerűsíti</a:t>
            </a:r>
          </a:p>
          <a:p>
            <a:endParaRPr lang="hu-HU"/>
          </a:p>
        </p:txBody>
      </p:sp>
      <p:sp>
        <p:nvSpPr>
          <p:cNvPr id="2" name="Cím 1">
            <a:extLst>
              <a:ext uri="{FF2B5EF4-FFF2-40B4-BE49-F238E27FC236}">
                <a16:creationId xmlns:a16="http://schemas.microsoft.com/office/drawing/2014/main" id="{51EE020D-A4E8-C8D4-50A7-E76B8B15A723}"/>
              </a:ext>
            </a:extLst>
          </p:cNvPr>
          <p:cNvSpPr>
            <a:spLocks noGrp="1"/>
          </p:cNvSpPr>
          <p:nvPr>
            <p:ph type="title"/>
          </p:nvPr>
        </p:nvSpPr>
        <p:spPr>
          <a:xfrm>
            <a:off x="1121664" y="328862"/>
            <a:ext cx="9948672" cy="795013"/>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minden kategóriában</a:t>
            </a:r>
            <a:endParaRPr lang="hu-HU" sz="2800"/>
          </a:p>
        </p:txBody>
      </p:sp>
      <p:pic>
        <p:nvPicPr>
          <p:cNvPr id="4" name="Kép 3">
            <a:extLst>
              <a:ext uri="{FF2B5EF4-FFF2-40B4-BE49-F238E27FC236}">
                <a16:creationId xmlns:a16="http://schemas.microsoft.com/office/drawing/2014/main" id="{92B4D685-BD1B-C31D-4D31-8859F6F5C331}"/>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ED1EC611-221E-4EEC-CB90-D3C1FF8AFFB5}"/>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3298778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150BE-766F-7274-795D-97D2574B92C1}"/>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E3D516E9-491F-F980-6E8D-89FDD1C1AC2F}"/>
              </a:ext>
            </a:extLst>
          </p:cNvPr>
          <p:cNvSpPr>
            <a:spLocks noGrp="1"/>
          </p:cNvSpPr>
          <p:nvPr>
            <p:ph idx="1"/>
          </p:nvPr>
        </p:nvSpPr>
        <p:spPr>
          <a:xfrm>
            <a:off x="1618416" y="1327540"/>
            <a:ext cx="8955168" cy="3633825"/>
          </a:xfrm>
        </p:spPr>
        <p:txBody>
          <a:bodyPr/>
          <a:lstStyle/>
          <a:p>
            <a:pPr marL="0" lvl="0" indent="0" algn="just">
              <a:lnSpc>
                <a:spcPct val="100000"/>
              </a:lnSpc>
              <a:spcBef>
                <a:spcPts val="0"/>
              </a:spcBef>
              <a:buNone/>
              <a:tabLst>
                <a:tab pos="450215" algn="l"/>
                <a:tab pos="449580" algn="l"/>
              </a:tabLst>
            </a:pPr>
            <a:r>
              <a:rPr lang="hu-HU" sz="2400">
                <a:ea typeface="Calibri" panose="020F0502020204030204" pitchFamily="34" charset="0"/>
                <a:cs typeface="Calibri" panose="020F0502020204030204" pitchFamily="34" charset="0"/>
              </a:rPr>
              <a:t>A pályázó vállalja, hogy az ösztöndíjas időszak alatt:</a:t>
            </a:r>
          </a:p>
          <a:p>
            <a:pPr lvl="0" algn="just"/>
            <a:r>
              <a:rPr lang="hu-HU" sz="2400"/>
              <a:t>A kutatási tervéhez kapcsolódóan </a:t>
            </a:r>
            <a:r>
              <a:rPr lang="hu-HU" sz="2400" b="1">
                <a:solidFill>
                  <a:srgbClr val="043C99"/>
                </a:solidFill>
              </a:rPr>
              <a:t>Tudományos Diákköri (TDK) dolgozatot készít</a:t>
            </a:r>
            <a:r>
              <a:rPr lang="hu-HU" sz="2400"/>
              <a:t> </a:t>
            </a:r>
            <a:r>
              <a:rPr lang="hu-HU" sz="2400" b="1">
                <a:solidFill>
                  <a:srgbClr val="043C99"/>
                </a:solidFill>
              </a:rPr>
              <a:t>és</a:t>
            </a:r>
            <a:r>
              <a:rPr lang="hu-HU" sz="2400"/>
              <a:t> </a:t>
            </a:r>
            <a:r>
              <a:rPr lang="hu-HU" sz="2400" b="1">
                <a:solidFill>
                  <a:srgbClr val="043C99"/>
                </a:solidFill>
              </a:rPr>
              <a:t>legalább egyszer bármely felsőoktatási intézményben szervezett TDK-konferencián bemutatja</a:t>
            </a:r>
            <a:r>
              <a:rPr lang="hu-HU" sz="2400"/>
              <a:t>.</a:t>
            </a:r>
          </a:p>
          <a:p>
            <a:pPr lvl="0" algn="just"/>
            <a:r>
              <a:rPr lang="hu-HU" sz="2400"/>
              <a:t>Az ösztöndíjas időszak alatt végzett </a:t>
            </a:r>
            <a:r>
              <a:rPr lang="hu-HU" sz="2400" b="1">
                <a:solidFill>
                  <a:srgbClr val="043C99"/>
                </a:solidFill>
              </a:rPr>
              <a:t>kutatási</a:t>
            </a:r>
            <a:r>
              <a:rPr lang="hu-HU" sz="2400"/>
              <a:t> tevékenységének </a:t>
            </a:r>
            <a:r>
              <a:rPr lang="hu-HU" sz="2400" b="1">
                <a:solidFill>
                  <a:srgbClr val="043C99"/>
                </a:solidFill>
              </a:rPr>
              <a:t>eredményeit</a:t>
            </a:r>
            <a:r>
              <a:rPr lang="hu-HU" sz="2400"/>
              <a:t> az Óbudai Egyetem intézményi </a:t>
            </a:r>
            <a:r>
              <a:rPr lang="hu-HU" sz="2400" b="1">
                <a:solidFill>
                  <a:srgbClr val="043C99"/>
                </a:solidFill>
              </a:rPr>
              <a:t>EKÖP rendezvényen ismerteti.</a:t>
            </a:r>
            <a:endParaRPr lang="hu-HU" sz="2400"/>
          </a:p>
          <a:p>
            <a:pPr lvl="0" algn="just"/>
            <a:r>
              <a:rPr lang="hu-HU" sz="2400"/>
              <a:t>Kutatási tevékenységének </a:t>
            </a:r>
            <a:r>
              <a:rPr lang="hu-HU" sz="2400" b="1">
                <a:solidFill>
                  <a:srgbClr val="043C99"/>
                </a:solidFill>
              </a:rPr>
              <a:t>eredményeit legalább egy intézményen kívüli hazai vagy nemzetközi konferencián, szakmai rendezvényen </a:t>
            </a:r>
            <a:r>
              <a:rPr lang="hu-HU" sz="2400"/>
              <a:t>vagy fórumon ismerteti.</a:t>
            </a:r>
          </a:p>
          <a:p>
            <a:endParaRPr lang="hu-HU"/>
          </a:p>
        </p:txBody>
      </p:sp>
      <p:sp>
        <p:nvSpPr>
          <p:cNvPr id="2" name="Cím 1">
            <a:extLst>
              <a:ext uri="{FF2B5EF4-FFF2-40B4-BE49-F238E27FC236}">
                <a16:creationId xmlns:a16="http://schemas.microsoft.com/office/drawing/2014/main" id="{63306B5B-E204-3049-3324-81308F4C728C}"/>
              </a:ext>
            </a:extLst>
          </p:cNvPr>
          <p:cNvSpPr>
            <a:spLocks noGrp="1"/>
          </p:cNvSpPr>
          <p:nvPr>
            <p:ph type="title"/>
          </p:nvPr>
        </p:nvSpPr>
        <p:spPr>
          <a:xfrm>
            <a:off x="723900" y="353988"/>
            <a:ext cx="10744200" cy="804157"/>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alapképzés kategóriában</a:t>
            </a:r>
            <a:endParaRPr lang="hu-HU" sz="2800"/>
          </a:p>
        </p:txBody>
      </p:sp>
      <p:pic>
        <p:nvPicPr>
          <p:cNvPr id="4" name="Kép 3">
            <a:extLst>
              <a:ext uri="{FF2B5EF4-FFF2-40B4-BE49-F238E27FC236}">
                <a16:creationId xmlns:a16="http://schemas.microsoft.com/office/drawing/2014/main" id="{F0BB4AF5-787B-0ABB-6CE4-834DA072FB72}"/>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5808CD31-088B-DF6A-C5D7-DB2D7CD4F7B1}"/>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9262565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5E093-2D8A-EA8C-DDB3-EED2E7FB50A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01F894A9-985D-B644-73C9-457B54C7A3B0}"/>
              </a:ext>
            </a:extLst>
          </p:cNvPr>
          <p:cNvSpPr>
            <a:spLocks noGrp="1"/>
          </p:cNvSpPr>
          <p:nvPr>
            <p:ph idx="1"/>
          </p:nvPr>
        </p:nvSpPr>
        <p:spPr>
          <a:xfrm>
            <a:off x="1261648" y="1409514"/>
            <a:ext cx="9668703" cy="3633825"/>
          </a:xfrm>
        </p:spPr>
        <p:txBody>
          <a:bodyPr/>
          <a:lstStyle/>
          <a:p>
            <a:pPr marL="0" lvl="0" indent="0" algn="just">
              <a:lnSpc>
                <a:spcPct val="100000"/>
              </a:lnSpc>
              <a:spcBef>
                <a:spcPts val="0"/>
              </a:spcBef>
              <a:buNone/>
              <a:tabLst>
                <a:tab pos="450215" algn="l"/>
                <a:tab pos="449580" algn="l"/>
              </a:tabLst>
            </a:pPr>
            <a:r>
              <a:rPr lang="hu-HU" sz="2400">
                <a:ea typeface="Calibri" panose="020F0502020204030204" pitchFamily="34" charset="0"/>
                <a:cs typeface="Calibri" panose="020F0502020204030204" pitchFamily="34" charset="0"/>
              </a:rPr>
              <a:t>A pályázó vállalja, hogy az ösztöndíjas időszak alatt:</a:t>
            </a:r>
          </a:p>
          <a:p>
            <a:pPr lvl="0" algn="just"/>
            <a:r>
              <a:rPr lang="hu-HU" sz="2400"/>
              <a:t>A kutatási tervéhez kapcsolódóan </a:t>
            </a:r>
            <a:r>
              <a:rPr lang="hu-HU" sz="2400" b="1">
                <a:solidFill>
                  <a:srgbClr val="043C99"/>
                </a:solidFill>
              </a:rPr>
              <a:t>Tudományos Diákköri (TDK) dolgozatot készít és legalább egyszer bármely felsőoktatási intézményben szervezett TDK-konferencián bemutatja.</a:t>
            </a:r>
            <a:endParaRPr lang="hu-HU" sz="2400"/>
          </a:p>
          <a:p>
            <a:pPr lvl="0" algn="just"/>
            <a:r>
              <a:rPr lang="hu-HU" sz="2400"/>
              <a:t>Az ösztöndíjas időszak alatt végzett </a:t>
            </a:r>
            <a:r>
              <a:rPr lang="hu-HU" sz="2400" b="1">
                <a:solidFill>
                  <a:srgbClr val="043C99"/>
                </a:solidFill>
              </a:rPr>
              <a:t>kutatási tevékenységének eredményeit</a:t>
            </a:r>
            <a:r>
              <a:rPr lang="hu-HU" sz="2400"/>
              <a:t> az Óbudai Egyetem intézményi </a:t>
            </a:r>
            <a:r>
              <a:rPr lang="hu-HU" sz="2400" b="1">
                <a:solidFill>
                  <a:srgbClr val="043C99"/>
                </a:solidFill>
              </a:rPr>
              <a:t>EKÖP rendezvényen ismerteti.</a:t>
            </a:r>
            <a:endParaRPr lang="hu-HU" sz="2400"/>
          </a:p>
          <a:p>
            <a:pPr lvl="0" algn="just"/>
            <a:r>
              <a:rPr lang="hu-HU" sz="2400"/>
              <a:t>Kutatási tevékenységének </a:t>
            </a:r>
            <a:r>
              <a:rPr lang="hu-HU" sz="2400" b="1">
                <a:solidFill>
                  <a:srgbClr val="043C99"/>
                </a:solidFill>
              </a:rPr>
              <a:t>eredményeit</a:t>
            </a:r>
            <a:r>
              <a:rPr lang="hu-HU" sz="2400"/>
              <a:t> </a:t>
            </a:r>
            <a:r>
              <a:rPr lang="hu-HU" sz="2400" b="1">
                <a:solidFill>
                  <a:srgbClr val="043C99"/>
                </a:solidFill>
              </a:rPr>
              <a:t>legalább egy intézményen kívüli hazai vagy nemzetközi konferencián, szakmai rendezvényen </a:t>
            </a:r>
            <a:r>
              <a:rPr lang="hu-HU" sz="2400"/>
              <a:t>vagy fórumon ismerteti.</a:t>
            </a:r>
          </a:p>
          <a:p>
            <a:endParaRPr lang="hu-HU"/>
          </a:p>
        </p:txBody>
      </p:sp>
      <p:sp>
        <p:nvSpPr>
          <p:cNvPr id="2" name="Cím 1">
            <a:extLst>
              <a:ext uri="{FF2B5EF4-FFF2-40B4-BE49-F238E27FC236}">
                <a16:creationId xmlns:a16="http://schemas.microsoft.com/office/drawing/2014/main" id="{123A9913-B451-105A-4F21-9D74615FC77F}"/>
              </a:ext>
            </a:extLst>
          </p:cNvPr>
          <p:cNvSpPr>
            <a:spLocks noGrp="1"/>
          </p:cNvSpPr>
          <p:nvPr>
            <p:ph type="title"/>
          </p:nvPr>
        </p:nvSpPr>
        <p:spPr>
          <a:xfrm>
            <a:off x="723900" y="353988"/>
            <a:ext cx="10744200" cy="804157"/>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mesterképzés kategóriában</a:t>
            </a:r>
            <a:endParaRPr lang="hu-HU" sz="2800"/>
          </a:p>
        </p:txBody>
      </p:sp>
      <p:pic>
        <p:nvPicPr>
          <p:cNvPr id="4" name="Kép 3">
            <a:extLst>
              <a:ext uri="{FF2B5EF4-FFF2-40B4-BE49-F238E27FC236}">
                <a16:creationId xmlns:a16="http://schemas.microsoft.com/office/drawing/2014/main" id="{93A28162-297F-9719-BE66-621719BECF33}"/>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7F5D75B7-2E0B-633D-C02C-C096D901F8D5}"/>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66613158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062E0-7D59-43BA-CD1D-C525D560476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D74C0D83-6F1F-F8C0-B5B2-0C5BFA2997F0}"/>
              </a:ext>
            </a:extLst>
          </p:cNvPr>
          <p:cNvSpPr>
            <a:spLocks noGrp="1"/>
          </p:cNvSpPr>
          <p:nvPr>
            <p:ph idx="1"/>
          </p:nvPr>
        </p:nvSpPr>
        <p:spPr>
          <a:xfrm>
            <a:off x="1330452" y="1323975"/>
            <a:ext cx="9531096" cy="3784017"/>
          </a:xfrm>
        </p:spPr>
        <p:txBody>
          <a:bodyPr/>
          <a:lstStyle/>
          <a:p>
            <a:pPr marL="0" lvl="0" indent="0" algn="just">
              <a:lnSpc>
                <a:spcPct val="100000"/>
              </a:lnSpc>
              <a:spcBef>
                <a:spcPts val="0"/>
              </a:spcBef>
              <a:buNone/>
              <a:tabLst>
                <a:tab pos="450215" algn="l"/>
                <a:tab pos="449580" algn="l"/>
              </a:tabLst>
            </a:pPr>
            <a:r>
              <a:rPr lang="hu-HU" sz="2400" b="1">
                <a:solidFill>
                  <a:srgbClr val="043C99"/>
                </a:solidFill>
                <a:ea typeface="Calibri" panose="020F0502020204030204" pitchFamily="34" charset="0"/>
                <a:cs typeface="Calibri" panose="020F0502020204030204" pitchFamily="34" charset="0"/>
              </a:rPr>
              <a:t>A</a:t>
            </a:r>
            <a:r>
              <a:rPr lang="hu-HU" sz="2400" b="1">
                <a:solidFill>
                  <a:srgbClr val="043C99"/>
                </a:solidFill>
              </a:rPr>
              <a:t>mennyiben az ösztöndíjas jogviszony ideje alatt az </a:t>
            </a:r>
            <a:r>
              <a:rPr lang="hu-HU" sz="2400" b="1" err="1">
                <a:solidFill>
                  <a:srgbClr val="043C99"/>
                </a:solidFill>
              </a:rPr>
              <a:t>Nftv</a:t>
            </a:r>
            <a:r>
              <a:rPr lang="hu-HU" sz="2400" b="1">
                <a:solidFill>
                  <a:srgbClr val="043C99"/>
                </a:solidFill>
              </a:rPr>
              <a:t>. 53 (3a) bekezdésében foglalt lehetőséggel élve</a:t>
            </a:r>
            <a:r>
              <a:rPr lang="hu-HU" sz="2400">
                <a:solidFill>
                  <a:srgbClr val="043C99"/>
                </a:solidFill>
              </a:rPr>
              <a:t> </a:t>
            </a:r>
            <a:r>
              <a:rPr lang="hu-HU" sz="2400"/>
              <a:t>mesterképzési szakon folytatott tanulmányok utolsó tanévének tanulmányaival párhuzamosan </a:t>
            </a:r>
            <a:r>
              <a:rPr lang="hu-HU" sz="2400" b="1">
                <a:solidFill>
                  <a:srgbClr val="043C99"/>
                </a:solidFill>
              </a:rPr>
              <a:t>doktori képzés részét képező felkészülésben is részt vesz</a:t>
            </a:r>
            <a:r>
              <a:rPr lang="hu-HU" sz="2400"/>
              <a:t>, akkor vállalja továbbá, hogy</a:t>
            </a:r>
          </a:p>
          <a:p>
            <a:pPr lvl="1">
              <a:spcBef>
                <a:spcPts val="1200"/>
              </a:spcBef>
            </a:pPr>
            <a:r>
              <a:rPr lang="hu-HU" err="1"/>
              <a:t>félévente</a:t>
            </a:r>
            <a:r>
              <a:rPr lang="hu-HU"/>
              <a:t> minimum négy, doktori képzésben elismerhető kreditet teljesít; </a:t>
            </a:r>
          </a:p>
          <a:p>
            <a:pPr lvl="1"/>
            <a:r>
              <a:rPr lang="hu-HU"/>
              <a:t>doktori képzésre jelentkezik; </a:t>
            </a:r>
          </a:p>
          <a:p>
            <a:pPr lvl="1"/>
            <a:r>
              <a:rPr lang="hu-HU"/>
              <a:t>a doktori felvételi vizsgát teljesíti. </a:t>
            </a:r>
          </a:p>
          <a:p>
            <a:pPr lvl="1"/>
            <a:r>
              <a:rPr lang="hu-HU"/>
              <a:t>benyújt egy lektorált tudományos folyóiratba legalább egy közlemény kéziratot, vagy benyújt legalább egy tudományos konferencia kiadványt (conference proceeding)</a:t>
            </a:r>
          </a:p>
          <a:p>
            <a:endParaRPr lang="hu-HU"/>
          </a:p>
        </p:txBody>
      </p:sp>
      <p:sp>
        <p:nvSpPr>
          <p:cNvPr id="2" name="Cím 1">
            <a:extLst>
              <a:ext uri="{FF2B5EF4-FFF2-40B4-BE49-F238E27FC236}">
                <a16:creationId xmlns:a16="http://schemas.microsoft.com/office/drawing/2014/main" id="{2C03E695-39DE-4E36-3067-28F2C0400D7B}"/>
              </a:ext>
            </a:extLst>
          </p:cNvPr>
          <p:cNvSpPr>
            <a:spLocks noGrp="1"/>
          </p:cNvSpPr>
          <p:nvPr>
            <p:ph type="title"/>
          </p:nvPr>
        </p:nvSpPr>
        <p:spPr>
          <a:xfrm>
            <a:off x="723900" y="268450"/>
            <a:ext cx="10744200" cy="804157"/>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mesterképzés kategóriában</a:t>
            </a:r>
            <a:endParaRPr lang="hu-HU" sz="2800"/>
          </a:p>
        </p:txBody>
      </p:sp>
      <p:pic>
        <p:nvPicPr>
          <p:cNvPr id="4" name="Kép 3">
            <a:extLst>
              <a:ext uri="{FF2B5EF4-FFF2-40B4-BE49-F238E27FC236}">
                <a16:creationId xmlns:a16="http://schemas.microsoft.com/office/drawing/2014/main" id="{F1D85071-35D8-62D8-E8B9-3A3B60D06846}"/>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D75DF90D-1C05-7188-9B91-1C8BDEFCFEAF}"/>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6355330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F2CDA-D7D1-6C87-92F4-60FFED8F79C1}"/>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01098D2-F700-D450-D094-E1BACA3844B5}"/>
              </a:ext>
            </a:extLst>
          </p:cNvPr>
          <p:cNvSpPr>
            <a:spLocks noGrp="1"/>
          </p:cNvSpPr>
          <p:nvPr>
            <p:ph idx="1"/>
          </p:nvPr>
        </p:nvSpPr>
        <p:spPr>
          <a:xfrm>
            <a:off x="987643" y="1210809"/>
            <a:ext cx="9661307" cy="3719974"/>
          </a:xfrm>
        </p:spPr>
        <p:txBody>
          <a:bodyPr/>
          <a:lstStyle/>
          <a:p>
            <a:r>
              <a:rPr lang="hu-HU" sz="2200"/>
              <a:t>A </a:t>
            </a:r>
            <a:r>
              <a:rPr lang="hu-HU" sz="2200" b="1">
                <a:solidFill>
                  <a:srgbClr val="043C99"/>
                </a:solidFill>
              </a:rPr>
              <a:t>doktori tanulmányok által megkövetelt kutatómunkán felüli </a:t>
            </a:r>
            <a:r>
              <a:rPr lang="hu-HU" sz="2200"/>
              <a:t>többlet kutatási tevékenységet végez. Az ösztöndíj keretében finanszírozott kutatás a </a:t>
            </a:r>
            <a:r>
              <a:rPr lang="hu-HU" sz="2200" b="1">
                <a:solidFill>
                  <a:srgbClr val="043C99"/>
                </a:solidFill>
              </a:rPr>
              <a:t>doktori tanul-mányok által megkövetelt kutatómunkához kapcsolódhat, de azon felüli</a:t>
            </a:r>
            <a:r>
              <a:rPr lang="hu-HU" sz="2200"/>
              <a:t>, attól kimutathatóan elkülöníthető többlet kutatási tevékenységnek kell lennie.</a:t>
            </a:r>
          </a:p>
          <a:p>
            <a:pPr lvl="0"/>
            <a:r>
              <a:rPr lang="hu-HU" sz="2200"/>
              <a:t>Az ösztöndíjas időszak alatt legalább </a:t>
            </a:r>
            <a:r>
              <a:rPr lang="hu-HU" sz="2200" b="1">
                <a:solidFill>
                  <a:srgbClr val="043C99"/>
                </a:solidFill>
              </a:rPr>
              <a:t>kettő</a:t>
            </a:r>
            <a:r>
              <a:rPr lang="hu-HU" sz="2200"/>
              <a:t> szakmai közléssel kell rendelkeznie:</a:t>
            </a:r>
          </a:p>
          <a:p>
            <a:pPr marL="457200" indent="-457200">
              <a:spcBef>
                <a:spcPts val="0"/>
              </a:spcBef>
              <a:buFont typeface="+mj-lt"/>
              <a:buAutoNum type="alphaLcParenR"/>
            </a:pPr>
            <a:r>
              <a:rPr lang="hu-HU" sz="2200" b="1">
                <a:solidFill>
                  <a:srgbClr val="043C99"/>
                </a:solidFill>
              </a:rPr>
              <a:t>legalább</a:t>
            </a:r>
            <a:r>
              <a:rPr lang="hu-HU" sz="2200"/>
              <a:t> </a:t>
            </a:r>
            <a:r>
              <a:rPr lang="hu-HU" sz="2200" b="1">
                <a:solidFill>
                  <a:srgbClr val="043C99"/>
                </a:solidFill>
              </a:rPr>
              <a:t>egy angol nyelvű tudományos közleményének Q2 </a:t>
            </a:r>
            <a:r>
              <a:rPr lang="hu-HU" sz="2200"/>
              <a:t>vagy annál magasabb  besorolású folyóiratban kell megjelennie, vagy annak közlésre  történő befogadását kell igazolnia;</a:t>
            </a:r>
          </a:p>
          <a:p>
            <a:pPr marL="457200" indent="-457200">
              <a:spcBef>
                <a:spcPts val="0"/>
              </a:spcBef>
              <a:buFont typeface="+mj-lt"/>
              <a:buAutoNum type="alphaLcParenR"/>
            </a:pPr>
            <a:r>
              <a:rPr lang="hu-HU" sz="2200" b="1">
                <a:solidFill>
                  <a:srgbClr val="043C99"/>
                </a:solidFill>
              </a:rPr>
              <a:t>további</a:t>
            </a:r>
            <a:r>
              <a:rPr lang="hu-HU" sz="2200"/>
              <a:t> </a:t>
            </a:r>
            <a:r>
              <a:rPr lang="hu-HU" sz="2200" b="1">
                <a:solidFill>
                  <a:srgbClr val="043C99"/>
                </a:solidFill>
              </a:rPr>
              <a:t>legalább egy közleményének lektorált tudományos folyóiratban </a:t>
            </a:r>
            <a:r>
              <a:rPr lang="hu-HU" sz="2200"/>
              <a:t>kell megjelennie, vagy annak közlésre történő befogadását kell igazolnia, illetve </a:t>
            </a:r>
            <a:r>
              <a:rPr lang="hu-HU" sz="2200" b="1">
                <a:solidFill>
                  <a:srgbClr val="043C99"/>
                </a:solidFill>
              </a:rPr>
              <a:t>tudományos konferenciakiadványba </a:t>
            </a:r>
            <a:r>
              <a:rPr lang="hu-HU" sz="2200"/>
              <a:t>(conference proceeding) benyújtott vagy befogadott közleménnyel kell rendelkeznie.</a:t>
            </a:r>
          </a:p>
          <a:p>
            <a:endParaRPr lang="hu-HU"/>
          </a:p>
        </p:txBody>
      </p:sp>
      <p:sp>
        <p:nvSpPr>
          <p:cNvPr id="2" name="Cím 1">
            <a:extLst>
              <a:ext uri="{FF2B5EF4-FFF2-40B4-BE49-F238E27FC236}">
                <a16:creationId xmlns:a16="http://schemas.microsoft.com/office/drawing/2014/main" id="{AFA94111-AE2E-7AB6-2CCC-71386C209060}"/>
              </a:ext>
            </a:extLst>
          </p:cNvPr>
          <p:cNvSpPr>
            <a:spLocks noGrp="1"/>
          </p:cNvSpPr>
          <p:nvPr>
            <p:ph type="title"/>
          </p:nvPr>
        </p:nvSpPr>
        <p:spPr>
          <a:xfrm>
            <a:off x="1704000" y="239671"/>
            <a:ext cx="8784000" cy="826865"/>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doktori képzés kategóriában</a:t>
            </a:r>
            <a:endParaRPr lang="hu-HU" sz="2800"/>
          </a:p>
        </p:txBody>
      </p:sp>
      <p:pic>
        <p:nvPicPr>
          <p:cNvPr id="4" name="Kép 3">
            <a:extLst>
              <a:ext uri="{FF2B5EF4-FFF2-40B4-BE49-F238E27FC236}">
                <a16:creationId xmlns:a16="http://schemas.microsoft.com/office/drawing/2014/main" id="{43BC1C7E-BF87-8BB5-087A-19D289F30FEB}"/>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FBFBB7DB-C523-ED4A-90A1-823C4EAD9DA0}"/>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89715377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C7363-66F7-FFD3-BE71-784CECD94CE4}"/>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1F2BDDE9-736A-DC5A-7404-33A3EAA64117}"/>
              </a:ext>
            </a:extLst>
          </p:cNvPr>
          <p:cNvSpPr>
            <a:spLocks noGrp="1"/>
          </p:cNvSpPr>
          <p:nvPr>
            <p:ph idx="1"/>
          </p:nvPr>
        </p:nvSpPr>
        <p:spPr>
          <a:xfrm>
            <a:off x="1703999" y="1612087"/>
            <a:ext cx="8784001" cy="3633825"/>
          </a:xfrm>
        </p:spPr>
        <p:txBody>
          <a:bodyPr/>
          <a:lstStyle/>
          <a:p>
            <a:pPr lvl="0" algn="just"/>
            <a:r>
              <a:rPr lang="hu-HU" sz="2200"/>
              <a:t>Az ösztöndíjas időszak alatt végzett kutatási tevékenységének </a:t>
            </a:r>
            <a:r>
              <a:rPr lang="hu-HU" sz="2200" b="1">
                <a:solidFill>
                  <a:srgbClr val="043C99"/>
                </a:solidFill>
              </a:rPr>
              <a:t>eredményeit az Óbudai Egyetem intézményi EKÖP rendezvényen ismerteti.</a:t>
            </a:r>
            <a:endParaRPr lang="hu-HU" sz="2200"/>
          </a:p>
          <a:p>
            <a:pPr lvl="0" algn="just"/>
            <a:r>
              <a:rPr lang="hu-HU" sz="2200"/>
              <a:t>Kutatási tevékenységének eredményeit </a:t>
            </a:r>
            <a:r>
              <a:rPr lang="hu-HU" sz="2200" b="1">
                <a:solidFill>
                  <a:srgbClr val="043C99"/>
                </a:solidFill>
              </a:rPr>
              <a:t>legalább egy intézményen kívüli hazai vagy nemzetközi konferencián, szakmai rendezvényen vagy fórumon </a:t>
            </a:r>
            <a:r>
              <a:rPr lang="hu-HU" sz="2200"/>
              <a:t>ismerteti.</a:t>
            </a:r>
          </a:p>
          <a:p>
            <a:pPr lvl="0" algn="just"/>
            <a:r>
              <a:rPr lang="hu-HU" sz="2200"/>
              <a:t>Publikációit és szakmai tevékenységeit a releváns tudományos nyilvántartási és kutatói profilfelületeken – különösen az </a:t>
            </a:r>
            <a:r>
              <a:rPr lang="hu-HU" sz="2200" b="1">
                <a:solidFill>
                  <a:srgbClr val="043C99"/>
                </a:solidFill>
              </a:rPr>
              <a:t>MTMT</a:t>
            </a:r>
            <a:r>
              <a:rPr lang="hu-HU" sz="2200"/>
              <a:t> és </a:t>
            </a:r>
            <a:r>
              <a:rPr lang="hu-HU" sz="2200" b="1">
                <a:solidFill>
                  <a:srgbClr val="043C99"/>
                </a:solidFill>
              </a:rPr>
              <a:t>ORCID</a:t>
            </a:r>
            <a:r>
              <a:rPr lang="hu-HU" sz="2200"/>
              <a:t>, valamint amennyiben releváns, a </a:t>
            </a:r>
            <a:r>
              <a:rPr lang="hu-HU" sz="2200" b="1">
                <a:solidFill>
                  <a:srgbClr val="043C99"/>
                </a:solidFill>
              </a:rPr>
              <a:t>Google </a:t>
            </a:r>
            <a:r>
              <a:rPr lang="hu-HU" sz="2200" b="1" err="1">
                <a:solidFill>
                  <a:srgbClr val="043C99"/>
                </a:solidFill>
              </a:rPr>
              <a:t>Scholar</a:t>
            </a:r>
            <a:r>
              <a:rPr lang="hu-HU" sz="2200">
                <a:solidFill>
                  <a:srgbClr val="043C99"/>
                </a:solidFill>
              </a:rPr>
              <a:t> </a:t>
            </a:r>
            <a:r>
              <a:rPr lang="hu-HU" sz="2200"/>
              <a:t>és </a:t>
            </a:r>
            <a:r>
              <a:rPr lang="hu-HU" sz="2200" b="1" err="1">
                <a:solidFill>
                  <a:srgbClr val="043C99"/>
                </a:solidFill>
              </a:rPr>
              <a:t>ResearchGate</a:t>
            </a:r>
            <a:r>
              <a:rPr lang="hu-HU" sz="2200"/>
              <a:t> felületeken – naprakészen rögzíti és karbantartja.</a:t>
            </a:r>
          </a:p>
        </p:txBody>
      </p:sp>
      <p:sp>
        <p:nvSpPr>
          <p:cNvPr id="2" name="Cím 1">
            <a:extLst>
              <a:ext uri="{FF2B5EF4-FFF2-40B4-BE49-F238E27FC236}">
                <a16:creationId xmlns:a16="http://schemas.microsoft.com/office/drawing/2014/main" id="{260C2348-441D-CDF8-315B-1A12802C74B0}"/>
              </a:ext>
            </a:extLst>
          </p:cNvPr>
          <p:cNvSpPr>
            <a:spLocks noGrp="1"/>
          </p:cNvSpPr>
          <p:nvPr>
            <p:ph type="title"/>
          </p:nvPr>
        </p:nvSpPr>
        <p:spPr>
          <a:xfrm>
            <a:off x="1916234" y="418640"/>
            <a:ext cx="8784000" cy="805011"/>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doktori képzés kategóriában</a:t>
            </a:r>
            <a:endParaRPr lang="hu-HU" sz="2800"/>
          </a:p>
        </p:txBody>
      </p:sp>
      <p:pic>
        <p:nvPicPr>
          <p:cNvPr id="4" name="Kép 3">
            <a:extLst>
              <a:ext uri="{FF2B5EF4-FFF2-40B4-BE49-F238E27FC236}">
                <a16:creationId xmlns:a16="http://schemas.microsoft.com/office/drawing/2014/main" id="{5CE549ED-BA6E-5051-D80F-6D5D2C59C694}"/>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F08CA90D-0506-3418-C0F2-0375E8C0E779}"/>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5522627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artalom helye 2"/>
          <p:cNvSpPr>
            <a:spLocks noGrp="1"/>
          </p:cNvSpPr>
          <p:nvPr>
            <p:ph idx="1"/>
          </p:nvPr>
        </p:nvSpPr>
        <p:spPr>
          <a:xfrm>
            <a:off x="1454400" y="1460047"/>
            <a:ext cx="9126000" cy="3633825"/>
          </a:xfrm>
        </p:spPr>
        <p:txBody>
          <a:bodyPr/>
          <a:lstStyle/>
          <a:p>
            <a:pPr marL="0" indent="0" algn="just">
              <a:lnSpc>
                <a:spcPct val="100000"/>
              </a:lnSpc>
              <a:spcBef>
                <a:spcPts val="1800"/>
              </a:spcBef>
              <a:buNone/>
            </a:pPr>
            <a:r>
              <a:rPr lang="hu-HU" sz="2200" b="1" dirty="0">
                <a:solidFill>
                  <a:srgbClr val="043C99"/>
                </a:solidFill>
              </a:rPr>
              <a:t>A tájékoztató nap célja a Pályázati felhívás ismertetése. </a:t>
            </a:r>
          </a:p>
          <a:p>
            <a:pPr marL="0" indent="0" algn="just">
              <a:lnSpc>
                <a:spcPct val="100000"/>
              </a:lnSpc>
              <a:spcBef>
                <a:spcPts val="1800"/>
              </a:spcBef>
              <a:buNone/>
            </a:pPr>
            <a:r>
              <a:rPr lang="hu-HU" sz="2200" dirty="0"/>
              <a:t>Időkorlát miatt a teljeskörű ismertetésre nincsen lehetőség, ezért </a:t>
            </a:r>
            <a:r>
              <a:rPr lang="hu-HU" sz="2200" b="1" dirty="0">
                <a:solidFill>
                  <a:srgbClr val="043C99"/>
                </a:solidFill>
              </a:rPr>
              <a:t>a sikeres pályázathoz </a:t>
            </a:r>
            <a:r>
              <a:rPr lang="hu-HU" sz="2000" b="1" dirty="0">
                <a:solidFill>
                  <a:srgbClr val="043C99"/>
                </a:solidFill>
              </a:rPr>
              <a:t>elengedhetetlen</a:t>
            </a:r>
            <a:r>
              <a:rPr lang="hu-HU" sz="2200" b="1" dirty="0">
                <a:solidFill>
                  <a:srgbClr val="043C99"/>
                </a:solidFill>
              </a:rPr>
              <a:t> a Pályázati Felhívás teljeskörű megismerése</a:t>
            </a:r>
            <a:r>
              <a:rPr lang="hu-HU" sz="2200" dirty="0"/>
              <a:t>.</a:t>
            </a:r>
          </a:p>
          <a:p>
            <a:pPr marL="0" indent="0" algn="just">
              <a:lnSpc>
                <a:spcPct val="100000"/>
              </a:lnSpc>
              <a:spcBef>
                <a:spcPts val="1800"/>
              </a:spcBef>
              <a:buNone/>
            </a:pPr>
            <a:r>
              <a:rPr lang="hu-HU" sz="2200" dirty="0"/>
              <a:t>A pályázati felhívás elérési helye: </a:t>
            </a:r>
          </a:p>
          <a:p>
            <a:pPr marL="0" indent="0" algn="just">
              <a:lnSpc>
                <a:spcPct val="100000"/>
              </a:lnSpc>
              <a:spcBef>
                <a:spcPts val="0"/>
              </a:spcBef>
              <a:buNone/>
            </a:pPr>
            <a:r>
              <a:rPr lang="hu-HU" sz="2200" dirty="0">
                <a:hlinkClick r:id="rId2"/>
              </a:rPr>
              <a:t>https://palyazat.uni-obuda.hu/2026-ekop-altalanos/</a:t>
            </a:r>
            <a:endParaRPr lang="hu-HU" sz="2200" dirty="0"/>
          </a:p>
          <a:p>
            <a:pPr algn="just">
              <a:lnSpc>
                <a:spcPct val="100000"/>
              </a:lnSpc>
              <a:spcBef>
                <a:spcPts val="1800"/>
              </a:spcBef>
            </a:pPr>
            <a:endParaRPr lang="hu-HU" sz="2200" dirty="0"/>
          </a:p>
        </p:txBody>
      </p:sp>
      <p:sp>
        <p:nvSpPr>
          <p:cNvPr id="2" name="Cím 1"/>
          <p:cNvSpPr>
            <a:spLocks noGrp="1"/>
          </p:cNvSpPr>
          <p:nvPr>
            <p:ph type="title"/>
          </p:nvPr>
        </p:nvSpPr>
        <p:spPr>
          <a:xfrm>
            <a:off x="1625400" y="622307"/>
            <a:ext cx="8784000" cy="507600"/>
          </a:xfrm>
        </p:spPr>
        <p:txBody>
          <a:bodyPr/>
          <a:lstStyle/>
          <a:p>
            <a:pPr algn="ctr"/>
            <a:r>
              <a:rPr lang="hu-HU" sz="2800" b="1">
                <a:solidFill>
                  <a:srgbClr val="043C99"/>
                </a:solidFill>
              </a:rPr>
              <a:t>EKÖP PÁLYÁZATI FELHÍVÁS</a:t>
            </a:r>
            <a:endParaRPr lang="hu-HU" sz="2800"/>
          </a:p>
        </p:txBody>
      </p:sp>
      <p:pic>
        <p:nvPicPr>
          <p:cNvPr id="4" name="Kép 3">
            <a:extLst>
              <a:ext uri="{FF2B5EF4-FFF2-40B4-BE49-F238E27FC236}">
                <a16:creationId xmlns:a16="http://schemas.microsoft.com/office/drawing/2014/main" id="{B3EF78A9-0F16-419F-A042-F73AF0FAF9A0}"/>
              </a:ext>
            </a:extLst>
          </p:cNvPr>
          <p:cNvPicPr>
            <a:picLocks noChangeAspect="1"/>
          </p:cNvPicPr>
          <p:nvPr/>
        </p:nvPicPr>
        <p:blipFill>
          <a:blip r:embed="rId3"/>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EEBE22F1-ACB3-476C-B25D-91369718EA81}"/>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4249406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2230A-CFE9-7128-80CD-451A815E57E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65E025DF-6AE9-FE67-78AF-1431F5482407}"/>
              </a:ext>
            </a:extLst>
          </p:cNvPr>
          <p:cNvSpPr>
            <a:spLocks noGrp="1"/>
          </p:cNvSpPr>
          <p:nvPr>
            <p:ph idx="1"/>
          </p:nvPr>
        </p:nvSpPr>
        <p:spPr>
          <a:xfrm>
            <a:off x="1136758" y="1320635"/>
            <a:ext cx="9931291" cy="3719974"/>
          </a:xfrm>
        </p:spPr>
        <p:txBody>
          <a:bodyPr/>
          <a:lstStyle/>
          <a:p>
            <a:pPr lvl="0">
              <a:spcAft>
                <a:spcPts val="600"/>
              </a:spcAft>
            </a:pPr>
            <a:r>
              <a:rPr lang="hu-HU" sz="2200" dirty="0"/>
              <a:t>Az ösztöndíjas időszak alatt legalább </a:t>
            </a:r>
            <a:r>
              <a:rPr lang="hu-HU" sz="2200" b="1" dirty="0">
                <a:solidFill>
                  <a:srgbClr val="043C99"/>
                </a:solidFill>
              </a:rPr>
              <a:t>három</a:t>
            </a:r>
            <a:r>
              <a:rPr lang="hu-HU" sz="2200" dirty="0"/>
              <a:t> szakmai közléssel kell rendelkeznie:</a:t>
            </a:r>
          </a:p>
          <a:p>
            <a:pPr marL="457200" indent="-457200">
              <a:spcBef>
                <a:spcPts val="0"/>
              </a:spcBef>
              <a:buFont typeface="+mj-lt"/>
              <a:buAutoNum type="alphaLcParenR"/>
            </a:pPr>
            <a:r>
              <a:rPr lang="hu-HU" sz="2200" b="1" dirty="0">
                <a:solidFill>
                  <a:srgbClr val="043C99"/>
                </a:solidFill>
              </a:rPr>
              <a:t>legalább</a:t>
            </a:r>
            <a:r>
              <a:rPr lang="hu-HU" sz="2200" dirty="0"/>
              <a:t> </a:t>
            </a:r>
            <a:r>
              <a:rPr lang="hu-HU" sz="2200" b="1" dirty="0">
                <a:solidFill>
                  <a:srgbClr val="043C99"/>
                </a:solidFill>
              </a:rPr>
              <a:t>egy angol nyelvű tudományos közleményének Q2 </a:t>
            </a:r>
            <a:r>
              <a:rPr lang="hu-HU" sz="2200" dirty="0"/>
              <a:t>vagy annál magasabb  besorolású folyóiratban kell megjelennie, vagy annak közlésre  történő befogadását kell igazolnia;</a:t>
            </a:r>
          </a:p>
          <a:p>
            <a:pPr marL="457200" indent="-457200">
              <a:spcBef>
                <a:spcPts val="600"/>
              </a:spcBef>
              <a:buFont typeface="+mj-lt"/>
              <a:buAutoNum type="alphaLcParenR"/>
            </a:pPr>
            <a:r>
              <a:rPr lang="hu-HU" sz="2200" b="1" dirty="0">
                <a:solidFill>
                  <a:srgbClr val="043C99"/>
                </a:solidFill>
              </a:rPr>
              <a:t>további</a:t>
            </a:r>
            <a:r>
              <a:rPr lang="hu-HU" sz="2200" dirty="0"/>
              <a:t> </a:t>
            </a:r>
            <a:r>
              <a:rPr lang="hu-HU" sz="2200" b="1" dirty="0">
                <a:solidFill>
                  <a:srgbClr val="043C99"/>
                </a:solidFill>
              </a:rPr>
              <a:t>legalább kettő közleményének lektorált tudományos folyóiratban </a:t>
            </a:r>
            <a:r>
              <a:rPr lang="hu-HU" sz="2200" dirty="0"/>
              <a:t>kell megjelennie, vagy annak közlésre történő befogadását kell igazolnia, illetve </a:t>
            </a:r>
            <a:r>
              <a:rPr lang="hu-HU" sz="2200" b="1" dirty="0">
                <a:solidFill>
                  <a:srgbClr val="043C99"/>
                </a:solidFill>
              </a:rPr>
              <a:t>tudományos konferenciakiadványba </a:t>
            </a:r>
            <a:r>
              <a:rPr lang="hu-HU" sz="2200" dirty="0"/>
              <a:t>(</a:t>
            </a:r>
            <a:r>
              <a:rPr lang="hu-HU" sz="2200" dirty="0" err="1"/>
              <a:t>conference</a:t>
            </a:r>
            <a:r>
              <a:rPr lang="hu-HU" sz="2200" dirty="0"/>
              <a:t> </a:t>
            </a:r>
            <a:r>
              <a:rPr lang="hu-HU" sz="2200" dirty="0" err="1"/>
              <a:t>proceeding</a:t>
            </a:r>
            <a:r>
              <a:rPr lang="hu-HU" sz="2200" dirty="0"/>
              <a:t>) benyújtott vagy befogadott közleménnyel kell rendelkeznie.</a:t>
            </a:r>
          </a:p>
          <a:p>
            <a:pPr lvl="0" algn="just"/>
            <a:r>
              <a:rPr lang="hu-HU" sz="2200" dirty="0"/>
              <a:t>Az ösztöndíjas időszak alatt végzett kutatási tevékenységének </a:t>
            </a:r>
            <a:r>
              <a:rPr lang="hu-HU" sz="2200" b="1" dirty="0">
                <a:solidFill>
                  <a:srgbClr val="043C99"/>
                </a:solidFill>
              </a:rPr>
              <a:t>eredményeit az Óbudai Egyetem intézményi EKÖP rendezvényen ismerteti.</a:t>
            </a:r>
            <a:endParaRPr lang="hu-HU" sz="2200" dirty="0"/>
          </a:p>
        </p:txBody>
      </p:sp>
      <p:sp>
        <p:nvSpPr>
          <p:cNvPr id="2" name="Cím 1">
            <a:extLst>
              <a:ext uri="{FF2B5EF4-FFF2-40B4-BE49-F238E27FC236}">
                <a16:creationId xmlns:a16="http://schemas.microsoft.com/office/drawing/2014/main" id="{12E4337E-E43C-F3FF-EE3F-68F516F32398}"/>
              </a:ext>
            </a:extLst>
          </p:cNvPr>
          <p:cNvSpPr>
            <a:spLocks noGrp="1"/>
          </p:cNvSpPr>
          <p:nvPr>
            <p:ph type="title"/>
          </p:nvPr>
        </p:nvSpPr>
        <p:spPr>
          <a:xfrm>
            <a:off x="1704000" y="239671"/>
            <a:ext cx="8784000" cy="826865"/>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fiatal oktató, kutató kategóriában</a:t>
            </a:r>
            <a:endParaRPr lang="hu-HU" sz="2800"/>
          </a:p>
        </p:txBody>
      </p:sp>
      <p:pic>
        <p:nvPicPr>
          <p:cNvPr id="4" name="Kép 3">
            <a:extLst>
              <a:ext uri="{FF2B5EF4-FFF2-40B4-BE49-F238E27FC236}">
                <a16:creationId xmlns:a16="http://schemas.microsoft.com/office/drawing/2014/main" id="{8172CAFA-695E-1994-0F55-DD2EFFD3EB96}"/>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FD4EE724-29F3-2C72-E391-69B73005B36E}"/>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0333884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C1126-85F3-8CA6-3BE9-4F1AD4B97B0D}"/>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FA629740-CFFD-F4F6-F141-2BE4F5B3CF67}"/>
              </a:ext>
            </a:extLst>
          </p:cNvPr>
          <p:cNvSpPr>
            <a:spLocks noGrp="1"/>
          </p:cNvSpPr>
          <p:nvPr>
            <p:ph idx="1"/>
          </p:nvPr>
        </p:nvSpPr>
        <p:spPr>
          <a:xfrm>
            <a:off x="987643" y="1385287"/>
            <a:ext cx="9661307" cy="3719974"/>
          </a:xfrm>
        </p:spPr>
        <p:txBody>
          <a:bodyPr/>
          <a:lstStyle/>
          <a:p>
            <a:pPr lvl="0" algn="just"/>
            <a:r>
              <a:rPr lang="hu-HU" sz="2200"/>
              <a:t>Kutatási tevékenységének </a:t>
            </a:r>
            <a:r>
              <a:rPr lang="hu-HU" sz="2200" b="1">
                <a:solidFill>
                  <a:srgbClr val="043C99"/>
                </a:solidFill>
              </a:rPr>
              <a:t>eredményeit</a:t>
            </a:r>
            <a:r>
              <a:rPr lang="hu-HU" sz="2200"/>
              <a:t> </a:t>
            </a:r>
            <a:r>
              <a:rPr lang="hu-HU" sz="2200" b="1">
                <a:solidFill>
                  <a:srgbClr val="043C99"/>
                </a:solidFill>
              </a:rPr>
              <a:t>legalább egy intézményen kívüli hazai vagy nemzetközi konferencián, szakmai rendezvényen vagy fórumon </a:t>
            </a:r>
            <a:r>
              <a:rPr lang="hu-HU" sz="2200"/>
              <a:t>ismerteti.</a:t>
            </a:r>
          </a:p>
          <a:p>
            <a:pPr algn="just"/>
            <a:r>
              <a:rPr lang="hu-HU" sz="2200"/>
              <a:t>Publikációit és szakmai tevékenységeit a releváns tudományos nyilvántartási és kutatói profilfelületeken – különösen az </a:t>
            </a:r>
            <a:r>
              <a:rPr lang="hu-HU" sz="2200" b="1">
                <a:solidFill>
                  <a:srgbClr val="043C99"/>
                </a:solidFill>
              </a:rPr>
              <a:t>MTMT</a:t>
            </a:r>
            <a:r>
              <a:rPr lang="hu-HU" sz="2200"/>
              <a:t> és </a:t>
            </a:r>
            <a:r>
              <a:rPr lang="hu-HU" sz="2200" b="1">
                <a:solidFill>
                  <a:srgbClr val="043C99"/>
                </a:solidFill>
              </a:rPr>
              <a:t>ORCID</a:t>
            </a:r>
            <a:r>
              <a:rPr lang="hu-HU" sz="2200"/>
              <a:t>, valamint amennyiben releváns, a </a:t>
            </a:r>
            <a:r>
              <a:rPr lang="hu-HU" sz="2200" b="1">
                <a:solidFill>
                  <a:srgbClr val="043C99"/>
                </a:solidFill>
              </a:rPr>
              <a:t>Google Scholar</a:t>
            </a:r>
            <a:r>
              <a:rPr lang="hu-HU" sz="2200">
                <a:solidFill>
                  <a:srgbClr val="043C99"/>
                </a:solidFill>
              </a:rPr>
              <a:t> </a:t>
            </a:r>
            <a:r>
              <a:rPr lang="hu-HU" sz="2200"/>
              <a:t>és </a:t>
            </a:r>
            <a:r>
              <a:rPr lang="hu-HU" sz="2200" b="1">
                <a:solidFill>
                  <a:srgbClr val="043C99"/>
                </a:solidFill>
              </a:rPr>
              <a:t>ResearchGate</a:t>
            </a:r>
            <a:r>
              <a:rPr lang="hu-HU" sz="2200"/>
              <a:t> felületeken – naprakészen rögzíti és karbantartja.</a:t>
            </a:r>
          </a:p>
          <a:p>
            <a:pPr lvl="0" algn="just"/>
            <a:r>
              <a:rPr lang="hu-HU" sz="2200" b="1">
                <a:solidFill>
                  <a:srgbClr val="043C99"/>
                </a:solidFill>
              </a:rPr>
              <a:t>Hallgatók vagy fiatal kutatók mentorálása</a:t>
            </a:r>
            <a:r>
              <a:rPr lang="hu-HU" sz="2200"/>
              <a:t>, különösen helyi TDK vagy kutatási projektek keretében.</a:t>
            </a:r>
          </a:p>
          <a:p>
            <a:pPr>
              <a:spcBef>
                <a:spcPts val="0"/>
              </a:spcBef>
            </a:pPr>
            <a:endParaRPr lang="hu-HU" sz="2200"/>
          </a:p>
          <a:p>
            <a:endParaRPr lang="hu-HU"/>
          </a:p>
        </p:txBody>
      </p:sp>
      <p:sp>
        <p:nvSpPr>
          <p:cNvPr id="2" name="Cím 1">
            <a:extLst>
              <a:ext uri="{FF2B5EF4-FFF2-40B4-BE49-F238E27FC236}">
                <a16:creationId xmlns:a16="http://schemas.microsoft.com/office/drawing/2014/main" id="{28E81EE2-B603-D67C-8C91-A7AC72147D49}"/>
              </a:ext>
            </a:extLst>
          </p:cNvPr>
          <p:cNvSpPr>
            <a:spLocks noGrp="1"/>
          </p:cNvSpPr>
          <p:nvPr>
            <p:ph type="title"/>
          </p:nvPr>
        </p:nvSpPr>
        <p:spPr>
          <a:xfrm>
            <a:off x="1704000" y="304323"/>
            <a:ext cx="8784000" cy="826865"/>
          </a:xfrm>
        </p:spPr>
        <p:txBody>
          <a:bodyPr/>
          <a:lstStyle/>
          <a:p>
            <a:pPr algn="ctr"/>
            <a:r>
              <a:rPr lang="hu-HU" sz="2800" b="1">
                <a:solidFill>
                  <a:srgbClr val="043C99"/>
                </a:solidFill>
              </a:rPr>
              <a:t>KÖTELEZŐ VÁLLALÁSOK </a:t>
            </a:r>
            <a:br>
              <a:rPr lang="hu-HU" sz="2800" b="1">
                <a:solidFill>
                  <a:srgbClr val="043C99"/>
                </a:solidFill>
              </a:rPr>
            </a:br>
            <a:r>
              <a:rPr lang="hu-HU" sz="2800" b="1">
                <a:solidFill>
                  <a:srgbClr val="043C99"/>
                </a:solidFill>
              </a:rPr>
              <a:t>fiatal oktató, kutató kategóriában</a:t>
            </a:r>
            <a:endParaRPr lang="hu-HU" sz="2800"/>
          </a:p>
        </p:txBody>
      </p:sp>
      <p:pic>
        <p:nvPicPr>
          <p:cNvPr id="4" name="Kép 3">
            <a:extLst>
              <a:ext uri="{FF2B5EF4-FFF2-40B4-BE49-F238E27FC236}">
                <a16:creationId xmlns:a16="http://schemas.microsoft.com/office/drawing/2014/main" id="{8E8BCFBB-2CC6-F776-BDB4-C04281189A85}"/>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E64B07EB-475F-40A4-0BCF-3A24813243ED}"/>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3490961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366FA0-B1B5-572C-4413-F6A5C7B3D3BF}"/>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064A370C-4A6D-0D68-0F66-A7A3F7D28319}"/>
              </a:ext>
            </a:extLst>
          </p:cNvPr>
          <p:cNvSpPr>
            <a:spLocks noGrp="1"/>
          </p:cNvSpPr>
          <p:nvPr>
            <p:ph idx="1"/>
          </p:nvPr>
        </p:nvSpPr>
        <p:spPr>
          <a:xfrm>
            <a:off x="1533000" y="924370"/>
            <a:ext cx="9126000" cy="3780608"/>
          </a:xfrm>
        </p:spPr>
        <p:txBody>
          <a:bodyPr/>
          <a:lstStyle/>
          <a:p>
            <a:pPr marL="0" indent="0" algn="ctr">
              <a:buNone/>
            </a:pPr>
            <a:r>
              <a:rPr lang="hu-HU" sz="2200" dirty="0"/>
              <a:t>Pályázati időszak:</a:t>
            </a:r>
          </a:p>
          <a:p>
            <a:pPr marL="0" indent="0" algn="ctr">
              <a:buNone/>
            </a:pPr>
            <a:r>
              <a:rPr lang="hu-HU" sz="2200" b="1" dirty="0">
                <a:solidFill>
                  <a:srgbClr val="043C99"/>
                </a:solidFill>
              </a:rPr>
              <a:t>2026. 04. 27. 00:00 – 2026. 05. 31. 23:59, közép-európai idő szerint</a:t>
            </a:r>
          </a:p>
          <a:p>
            <a:pPr marL="0" indent="0" algn="ctr">
              <a:buNone/>
            </a:pPr>
            <a:r>
              <a:rPr lang="hu-HU" sz="2200" dirty="0"/>
              <a:t>Az ösztöndíj egyéni támogatás, pályázat kizárólag egyénileg nyújtható be.</a:t>
            </a:r>
          </a:p>
          <a:p>
            <a:pPr marL="0" indent="0">
              <a:buNone/>
            </a:pPr>
            <a:endParaRPr lang="hu-HU" sz="1800" dirty="0"/>
          </a:p>
          <a:p>
            <a:pPr marL="0" indent="0" algn="ctr">
              <a:spcBef>
                <a:spcPts val="600"/>
              </a:spcBef>
              <a:buNone/>
            </a:pPr>
            <a:r>
              <a:rPr lang="hu-HU" sz="2200" dirty="0"/>
              <a:t>Benyújtás határideje:</a:t>
            </a:r>
          </a:p>
          <a:p>
            <a:pPr marL="0" indent="0" algn="ctr">
              <a:buNone/>
            </a:pPr>
            <a:r>
              <a:rPr lang="hu-HU" sz="2200" b="1" dirty="0">
                <a:solidFill>
                  <a:srgbClr val="043C99"/>
                </a:solidFill>
              </a:rPr>
              <a:t>2026. 05. 31. 23:59, </a:t>
            </a:r>
            <a:br>
              <a:rPr lang="hu-HU" sz="2200" b="1" dirty="0">
                <a:solidFill>
                  <a:srgbClr val="043C99"/>
                </a:solidFill>
              </a:rPr>
            </a:br>
            <a:r>
              <a:rPr lang="hu-HU" sz="2200" b="1" dirty="0">
                <a:solidFill>
                  <a:srgbClr val="043C99"/>
                </a:solidFill>
              </a:rPr>
              <a:t>közép-európai idő szerint</a:t>
            </a:r>
            <a:endParaRPr lang="hu-HU" sz="1500" b="1" dirty="0">
              <a:solidFill>
                <a:srgbClr val="043C99"/>
              </a:solidFill>
            </a:endParaRPr>
          </a:p>
          <a:p>
            <a:pPr marL="0" indent="0" algn="ctr">
              <a:buNone/>
            </a:pPr>
            <a:br>
              <a:rPr lang="hu-HU" sz="2200" dirty="0"/>
            </a:br>
            <a:r>
              <a:rPr lang="hu-HU" sz="2200" dirty="0"/>
              <a:t>Benyújtás módja, helye:</a:t>
            </a:r>
          </a:p>
          <a:p>
            <a:pPr marL="0" indent="0" algn="ctr">
              <a:spcBef>
                <a:spcPts val="600"/>
              </a:spcBef>
              <a:buNone/>
            </a:pPr>
            <a:r>
              <a:rPr lang="hu-HU" sz="2200" b="1" dirty="0">
                <a:solidFill>
                  <a:srgbClr val="043C99"/>
                </a:solidFill>
              </a:rPr>
              <a:t>Elektronikusan a pályázati portálon keresztül: </a:t>
            </a:r>
          </a:p>
          <a:p>
            <a:pPr marL="0" indent="0" algn="ctr">
              <a:spcBef>
                <a:spcPts val="0"/>
              </a:spcBef>
              <a:buNone/>
            </a:pPr>
            <a:r>
              <a:rPr lang="hu-HU" sz="2200" b="1" dirty="0">
                <a:solidFill>
                  <a:srgbClr val="043C99"/>
                </a:solidFill>
              </a:rPr>
              <a:t> </a:t>
            </a:r>
            <a:r>
              <a:rPr lang="hu-HU" sz="2200" b="1" dirty="0">
                <a:solidFill>
                  <a:srgbClr val="043C99"/>
                </a:solidFill>
                <a:hlinkClick r:id="rId2">
                  <a:extLst>
                    <a:ext uri="{A12FA001-AC4F-418D-AE19-62706E023703}">
                      <ahyp:hlinkClr xmlns:ahyp="http://schemas.microsoft.com/office/drawing/2018/hyperlinkcolor" val="tx"/>
                    </a:ext>
                  </a:extLst>
                </a:hlinkClick>
              </a:rPr>
              <a:t>https://palyazat.uni-obuda.hu/palyazatiportal</a:t>
            </a:r>
            <a:endParaRPr lang="hu-HU" sz="2200" b="1" dirty="0">
              <a:solidFill>
                <a:srgbClr val="043C99"/>
              </a:solidFill>
            </a:endParaRPr>
          </a:p>
          <a:p>
            <a:endParaRPr lang="hu-HU" dirty="0"/>
          </a:p>
        </p:txBody>
      </p:sp>
      <p:sp>
        <p:nvSpPr>
          <p:cNvPr id="2" name="Cím 1">
            <a:extLst>
              <a:ext uri="{FF2B5EF4-FFF2-40B4-BE49-F238E27FC236}">
                <a16:creationId xmlns:a16="http://schemas.microsoft.com/office/drawing/2014/main" id="{6FAE0DEB-8924-FD17-5F7D-7A7DFA1ABDA0}"/>
              </a:ext>
            </a:extLst>
          </p:cNvPr>
          <p:cNvSpPr>
            <a:spLocks noGrp="1"/>
          </p:cNvSpPr>
          <p:nvPr>
            <p:ph type="title"/>
          </p:nvPr>
        </p:nvSpPr>
        <p:spPr>
          <a:xfrm>
            <a:off x="1704000" y="416769"/>
            <a:ext cx="8784000" cy="507600"/>
          </a:xfrm>
        </p:spPr>
        <p:txBody>
          <a:bodyPr/>
          <a:lstStyle/>
          <a:p>
            <a:pPr algn="ctr"/>
            <a:r>
              <a:rPr lang="hu-HU" sz="2800" b="1">
                <a:solidFill>
                  <a:srgbClr val="043C99"/>
                </a:solidFill>
              </a:rPr>
              <a:t>A PÁLYÁZAT BENYÚJTÁSA </a:t>
            </a:r>
            <a:endParaRPr lang="hu-HU" sz="2800"/>
          </a:p>
        </p:txBody>
      </p:sp>
      <p:pic>
        <p:nvPicPr>
          <p:cNvPr id="4" name="Kép 3">
            <a:extLst>
              <a:ext uri="{FF2B5EF4-FFF2-40B4-BE49-F238E27FC236}">
                <a16:creationId xmlns:a16="http://schemas.microsoft.com/office/drawing/2014/main" id="{4A05DC12-1816-1F43-5F7C-5262511B7FF2}"/>
              </a:ext>
            </a:extLst>
          </p:cNvPr>
          <p:cNvPicPr>
            <a:picLocks noChangeAspect="1"/>
          </p:cNvPicPr>
          <p:nvPr/>
        </p:nvPicPr>
        <p:blipFill>
          <a:blip r:embed="rId3"/>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27EE5E35-9410-4670-A0EA-DA90061F3259}"/>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
        <p:nvSpPr>
          <p:cNvPr id="5" name="Téglalap 4">
            <a:extLst>
              <a:ext uri="{FF2B5EF4-FFF2-40B4-BE49-F238E27FC236}">
                <a16:creationId xmlns:a16="http://schemas.microsoft.com/office/drawing/2014/main" id="{8E4F94A5-EB22-0F5A-A314-EC63E260D861}"/>
              </a:ext>
            </a:extLst>
          </p:cNvPr>
          <p:cNvSpPr/>
          <p:nvPr/>
        </p:nvSpPr>
        <p:spPr>
          <a:xfrm>
            <a:off x="4465163" y="2503685"/>
            <a:ext cx="3261674" cy="121047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u-HU"/>
          </a:p>
        </p:txBody>
      </p:sp>
    </p:spTree>
    <p:extLst>
      <p:ext uri="{BB962C8B-B14F-4D97-AF65-F5344CB8AC3E}">
        <p14:creationId xmlns:p14="http://schemas.microsoft.com/office/powerpoint/2010/main" val="49772304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7C43E-38DE-43C9-B78E-4EB178299FC3}"/>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B2E661BF-2E12-695B-96BD-E19F45CBEB54}"/>
              </a:ext>
            </a:extLst>
          </p:cNvPr>
          <p:cNvSpPr>
            <a:spLocks noGrp="1"/>
          </p:cNvSpPr>
          <p:nvPr>
            <p:ph idx="1"/>
          </p:nvPr>
        </p:nvSpPr>
        <p:spPr>
          <a:xfrm>
            <a:off x="1604571" y="1607425"/>
            <a:ext cx="9407326" cy="3985488"/>
          </a:xfrm>
        </p:spPr>
        <p:txBody>
          <a:bodyPr/>
          <a:lstStyle/>
          <a:p>
            <a:pPr marL="0" indent="0">
              <a:buNone/>
            </a:pPr>
            <a:r>
              <a:rPr lang="hu-HU" sz="2200" b="1" dirty="0">
                <a:solidFill>
                  <a:srgbClr val="043C99"/>
                </a:solidFill>
              </a:rPr>
              <a:t>A Pályázati felhívás 12. Pontja foglalja össze a benyújtandó dokumentumok listáját.</a:t>
            </a:r>
          </a:p>
          <a:p>
            <a:pPr>
              <a:spcBef>
                <a:spcPts val="1200"/>
              </a:spcBef>
            </a:pPr>
            <a:r>
              <a:rPr lang="hu-HU" sz="2200" dirty="0"/>
              <a:t>Kötelezően benyújtandó dokumentumok külön kiemelésre kerültek</a:t>
            </a:r>
          </a:p>
          <a:p>
            <a:r>
              <a:rPr lang="hu-HU" sz="2200" dirty="0"/>
              <a:t>Kötelezően alkalmazandó sablonok:</a:t>
            </a:r>
          </a:p>
          <a:p>
            <a:pPr marL="0" indent="0">
              <a:buNone/>
            </a:pPr>
            <a:r>
              <a:rPr lang="hu-HU" sz="2200" dirty="0"/>
              <a:t>    </a:t>
            </a:r>
            <a:r>
              <a:rPr lang="hu-HU" sz="2200" dirty="0">
                <a:hlinkClick r:id="rId2"/>
              </a:rPr>
              <a:t>https://palyazat.uni-obuda.hu/ekop/</a:t>
            </a:r>
            <a:endParaRPr lang="hu-HU" sz="2200" dirty="0"/>
          </a:p>
          <a:p>
            <a:r>
              <a:rPr lang="hu-HU" sz="2200" b="1" dirty="0">
                <a:solidFill>
                  <a:srgbClr val="043C99"/>
                </a:solidFill>
              </a:rPr>
              <a:t>A „ha releváns” megjelölésű dokumentumok csak abban az esetben csatolandók, ha a pályázó az adott teljesítmény alapján pontozást kíván érvényesíteni.</a:t>
            </a:r>
          </a:p>
          <a:p>
            <a:endParaRPr lang="hu-HU" sz="2200" dirty="0"/>
          </a:p>
          <a:p>
            <a:pPr marL="0" indent="0">
              <a:buNone/>
            </a:pPr>
            <a:endParaRPr lang="hu-HU" sz="2200" dirty="0"/>
          </a:p>
        </p:txBody>
      </p:sp>
      <p:sp>
        <p:nvSpPr>
          <p:cNvPr id="2" name="Cím 1">
            <a:extLst>
              <a:ext uri="{FF2B5EF4-FFF2-40B4-BE49-F238E27FC236}">
                <a16:creationId xmlns:a16="http://schemas.microsoft.com/office/drawing/2014/main" id="{7A6CF9D4-2CDC-B5BA-F8F1-18AD4490A3B2}"/>
              </a:ext>
            </a:extLst>
          </p:cNvPr>
          <p:cNvSpPr>
            <a:spLocks noGrp="1"/>
          </p:cNvSpPr>
          <p:nvPr>
            <p:ph type="title"/>
          </p:nvPr>
        </p:nvSpPr>
        <p:spPr>
          <a:xfrm>
            <a:off x="1704000" y="671395"/>
            <a:ext cx="8784000" cy="826865"/>
          </a:xfrm>
        </p:spPr>
        <p:txBody>
          <a:bodyPr/>
          <a:lstStyle/>
          <a:p>
            <a:pPr algn="ctr"/>
            <a:r>
              <a:rPr lang="hu-HU" sz="2800" b="1">
                <a:solidFill>
                  <a:srgbClr val="043C99"/>
                </a:solidFill>
              </a:rPr>
              <a:t>BENYÚJTANDÓ DOKUMENTUMOK</a:t>
            </a:r>
            <a:endParaRPr lang="hu-HU" sz="2800"/>
          </a:p>
        </p:txBody>
      </p:sp>
      <p:pic>
        <p:nvPicPr>
          <p:cNvPr id="4" name="Kép 3">
            <a:extLst>
              <a:ext uri="{FF2B5EF4-FFF2-40B4-BE49-F238E27FC236}">
                <a16:creationId xmlns:a16="http://schemas.microsoft.com/office/drawing/2014/main" id="{89405BCC-3DF6-33E4-38AB-E61352153D3C}"/>
              </a:ext>
            </a:extLst>
          </p:cNvPr>
          <p:cNvPicPr>
            <a:picLocks noChangeAspect="1"/>
          </p:cNvPicPr>
          <p:nvPr/>
        </p:nvPicPr>
        <p:blipFill>
          <a:blip r:embed="rId3"/>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23009C24-DC5C-D5A8-B75E-BA5E661E0794}"/>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9126145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878064-1EFA-F06A-1112-6E6CA9ADE274}"/>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9DF6A07-34AA-B2CE-9DA4-987CCCBD73A3}"/>
              </a:ext>
            </a:extLst>
          </p:cNvPr>
          <p:cNvSpPr>
            <a:spLocks noGrp="1"/>
          </p:cNvSpPr>
          <p:nvPr>
            <p:ph idx="1"/>
          </p:nvPr>
        </p:nvSpPr>
        <p:spPr>
          <a:xfrm>
            <a:off x="1604571" y="1436256"/>
            <a:ext cx="9407326" cy="3985488"/>
          </a:xfrm>
        </p:spPr>
        <p:txBody>
          <a:bodyPr/>
          <a:lstStyle/>
          <a:p>
            <a:pPr marL="0" indent="0">
              <a:buNone/>
            </a:pPr>
            <a:r>
              <a:rPr lang="hu-HU" sz="2200" dirty="0"/>
              <a:t>Kötelezően benyújtandó dokumentumok:</a:t>
            </a:r>
          </a:p>
          <a:p>
            <a:pPr>
              <a:buFont typeface="Wingdings" panose="05000000000000000000" pitchFamily="2" charset="2"/>
              <a:buChar char="ü"/>
            </a:pPr>
            <a:r>
              <a:rPr lang="hu-HU" sz="2200" dirty="0"/>
              <a:t>Pályázati adatlap és mellékletei</a:t>
            </a:r>
          </a:p>
          <a:p>
            <a:pPr>
              <a:buFont typeface="Wingdings" panose="05000000000000000000" pitchFamily="2" charset="2"/>
              <a:buChar char="ü"/>
            </a:pPr>
            <a:r>
              <a:rPr lang="hu-HU" sz="2200" dirty="0"/>
              <a:t>Kutatási terv (kötelező sablon szerint)</a:t>
            </a:r>
          </a:p>
          <a:p>
            <a:pPr>
              <a:buFont typeface="Wingdings" panose="05000000000000000000" pitchFamily="2" charset="2"/>
              <a:buChar char="ü"/>
            </a:pPr>
            <a:r>
              <a:rPr lang="hu-HU" sz="2200" dirty="0"/>
              <a:t>Pályázói nyilatkozat (kötelező sablon szerint)</a:t>
            </a:r>
          </a:p>
          <a:p>
            <a:pPr>
              <a:buFont typeface="Wingdings" panose="05000000000000000000" pitchFamily="2" charset="2"/>
              <a:buChar char="ü"/>
            </a:pPr>
            <a:r>
              <a:rPr lang="hu-HU" sz="2200" dirty="0"/>
              <a:t>Témavezetői nyilatkozat (kötelező sablon szerint)</a:t>
            </a:r>
          </a:p>
          <a:p>
            <a:pPr>
              <a:buFont typeface="Wingdings" panose="05000000000000000000" pitchFamily="2" charset="2"/>
              <a:buChar char="ü"/>
            </a:pPr>
            <a:r>
              <a:rPr lang="hu-HU" sz="2200" dirty="0"/>
              <a:t>Hallgatói jogviszony igazolás, vagy felvételi jelentkezés beadását igazoló dokumentum</a:t>
            </a:r>
          </a:p>
          <a:p>
            <a:pPr>
              <a:buFont typeface="Wingdings" panose="05000000000000000000" pitchFamily="2" charset="2"/>
              <a:buChar char="ü"/>
            </a:pPr>
            <a:r>
              <a:rPr lang="hu-HU" sz="2200" dirty="0"/>
              <a:t>Igazolás tanulmányi eredményről - Súlyozott tanulmányi átlag igazolás</a:t>
            </a:r>
          </a:p>
        </p:txBody>
      </p:sp>
      <p:sp>
        <p:nvSpPr>
          <p:cNvPr id="2" name="Cím 1">
            <a:extLst>
              <a:ext uri="{FF2B5EF4-FFF2-40B4-BE49-F238E27FC236}">
                <a16:creationId xmlns:a16="http://schemas.microsoft.com/office/drawing/2014/main" id="{514A8182-E091-7EF5-9C82-8B3CD45CEED7}"/>
              </a:ext>
            </a:extLst>
          </p:cNvPr>
          <p:cNvSpPr>
            <a:spLocks noGrp="1"/>
          </p:cNvSpPr>
          <p:nvPr>
            <p:ph type="title"/>
          </p:nvPr>
        </p:nvSpPr>
        <p:spPr>
          <a:xfrm>
            <a:off x="1704000" y="322447"/>
            <a:ext cx="8784000" cy="826865"/>
          </a:xfrm>
        </p:spPr>
        <p:txBody>
          <a:bodyPr/>
          <a:lstStyle/>
          <a:p>
            <a:pPr algn="ctr"/>
            <a:r>
              <a:rPr lang="hu-HU" sz="2800" b="1">
                <a:solidFill>
                  <a:srgbClr val="043C99"/>
                </a:solidFill>
              </a:rPr>
              <a:t>BENYÚJTANDÓ DOKUMENTUMOK</a:t>
            </a:r>
            <a:br>
              <a:rPr lang="hu-HU" sz="2800" b="1">
                <a:solidFill>
                  <a:srgbClr val="043C99"/>
                </a:solidFill>
              </a:rPr>
            </a:br>
            <a:r>
              <a:rPr lang="hu-HU" sz="2800" b="1">
                <a:solidFill>
                  <a:srgbClr val="043C99"/>
                </a:solidFill>
              </a:rPr>
              <a:t>alapképzés és mesterképzés</a:t>
            </a:r>
            <a:endParaRPr lang="hu-HU" sz="2800"/>
          </a:p>
        </p:txBody>
      </p:sp>
      <p:pic>
        <p:nvPicPr>
          <p:cNvPr id="4" name="Kép 3">
            <a:extLst>
              <a:ext uri="{FF2B5EF4-FFF2-40B4-BE49-F238E27FC236}">
                <a16:creationId xmlns:a16="http://schemas.microsoft.com/office/drawing/2014/main" id="{6270D253-22D8-B46E-D033-379B25AA0AC8}"/>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6020CDB9-039A-D8FB-FA93-21D50C830423}"/>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6475669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A500D-5EE1-4B53-9E57-A81EA04FCE55}"/>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45F1E1B-F876-E5AD-8061-80A2DD836AAD}"/>
              </a:ext>
            </a:extLst>
          </p:cNvPr>
          <p:cNvSpPr>
            <a:spLocks noGrp="1"/>
          </p:cNvSpPr>
          <p:nvPr>
            <p:ph idx="1"/>
          </p:nvPr>
        </p:nvSpPr>
        <p:spPr>
          <a:xfrm>
            <a:off x="1209756" y="1438524"/>
            <a:ext cx="9772488" cy="3985488"/>
          </a:xfrm>
        </p:spPr>
        <p:txBody>
          <a:bodyPr/>
          <a:lstStyle/>
          <a:p>
            <a:pPr marL="0" indent="0">
              <a:buNone/>
            </a:pPr>
            <a:r>
              <a:rPr lang="hu-HU" sz="2200"/>
              <a:t>Kötelezően benyújtandó dokumentumok:</a:t>
            </a:r>
          </a:p>
          <a:p>
            <a:pPr>
              <a:buFont typeface="Wingdings" panose="05000000000000000000" pitchFamily="2" charset="2"/>
              <a:buChar char="ü"/>
            </a:pPr>
            <a:r>
              <a:rPr lang="hu-HU" sz="2200"/>
              <a:t>Pályázati adatlap és mellékletei</a:t>
            </a:r>
          </a:p>
          <a:p>
            <a:pPr>
              <a:buFont typeface="Wingdings" panose="05000000000000000000" pitchFamily="2" charset="2"/>
              <a:buChar char="ü"/>
            </a:pPr>
            <a:r>
              <a:rPr lang="hu-HU" sz="2200"/>
              <a:t>Kutatási terv (kötelező sablon szerint)</a:t>
            </a:r>
          </a:p>
          <a:p>
            <a:pPr>
              <a:buFont typeface="Wingdings" panose="05000000000000000000" pitchFamily="2" charset="2"/>
              <a:buChar char="ü"/>
            </a:pPr>
            <a:r>
              <a:rPr lang="hu-HU" sz="2200"/>
              <a:t>Pályázói nyilatkozat (kötelező sablon szerint)</a:t>
            </a:r>
          </a:p>
          <a:p>
            <a:pPr>
              <a:buFont typeface="Wingdings" panose="05000000000000000000" pitchFamily="2" charset="2"/>
              <a:buChar char="ü"/>
            </a:pPr>
            <a:r>
              <a:rPr lang="hu-HU" sz="2200"/>
              <a:t>Témavezetői nyilatkozat (kötelező sablon szerint)</a:t>
            </a:r>
          </a:p>
          <a:p>
            <a:pPr>
              <a:buFont typeface="Wingdings" panose="05000000000000000000" pitchFamily="2" charset="2"/>
              <a:buChar char="ü"/>
            </a:pPr>
            <a:r>
              <a:rPr lang="hu-HU" sz="2200"/>
              <a:t>Hallgatói jogviszony igazolás, vagy felvételi jelentkezés beadását igazoló dokumentum, vagy szándéknyilatkozat felvételi kérelem benyújtásáról</a:t>
            </a:r>
          </a:p>
        </p:txBody>
      </p:sp>
      <p:sp>
        <p:nvSpPr>
          <p:cNvPr id="2" name="Cím 1">
            <a:extLst>
              <a:ext uri="{FF2B5EF4-FFF2-40B4-BE49-F238E27FC236}">
                <a16:creationId xmlns:a16="http://schemas.microsoft.com/office/drawing/2014/main" id="{8A3F93EE-9983-F705-217D-B60074C8CF4D}"/>
              </a:ext>
            </a:extLst>
          </p:cNvPr>
          <p:cNvSpPr>
            <a:spLocks noGrp="1"/>
          </p:cNvSpPr>
          <p:nvPr>
            <p:ph type="title"/>
          </p:nvPr>
        </p:nvSpPr>
        <p:spPr>
          <a:xfrm>
            <a:off x="1704000" y="418640"/>
            <a:ext cx="8784000" cy="826865"/>
          </a:xfrm>
        </p:spPr>
        <p:txBody>
          <a:bodyPr/>
          <a:lstStyle/>
          <a:p>
            <a:pPr algn="ctr"/>
            <a:r>
              <a:rPr lang="hu-HU" sz="2800" b="1">
                <a:solidFill>
                  <a:srgbClr val="043C99"/>
                </a:solidFill>
              </a:rPr>
              <a:t>BENYÚJTANDÓ DOKUMENTUMOK</a:t>
            </a:r>
            <a:br>
              <a:rPr lang="hu-HU" sz="2800" b="1">
                <a:solidFill>
                  <a:srgbClr val="043C99"/>
                </a:solidFill>
              </a:rPr>
            </a:br>
            <a:r>
              <a:rPr lang="hu-HU" sz="2800" b="1">
                <a:solidFill>
                  <a:srgbClr val="043C99"/>
                </a:solidFill>
              </a:rPr>
              <a:t>doktori képzés</a:t>
            </a:r>
            <a:endParaRPr lang="hu-HU" sz="2800"/>
          </a:p>
        </p:txBody>
      </p:sp>
      <p:pic>
        <p:nvPicPr>
          <p:cNvPr id="4" name="Kép 3">
            <a:extLst>
              <a:ext uri="{FF2B5EF4-FFF2-40B4-BE49-F238E27FC236}">
                <a16:creationId xmlns:a16="http://schemas.microsoft.com/office/drawing/2014/main" id="{5F11E329-1B3F-26C8-DB58-CECBDCE446C6}"/>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946017A2-E244-8B76-A175-7ED2AF459DB5}"/>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0249741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DD5123-993C-C431-A9F6-6F4121CDF593}"/>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4BA64A5E-AB02-30D7-60D0-D2A7D5861E9B}"/>
              </a:ext>
            </a:extLst>
          </p:cNvPr>
          <p:cNvSpPr>
            <a:spLocks noGrp="1"/>
          </p:cNvSpPr>
          <p:nvPr>
            <p:ph idx="1"/>
          </p:nvPr>
        </p:nvSpPr>
        <p:spPr>
          <a:xfrm>
            <a:off x="1209756" y="1436256"/>
            <a:ext cx="9772488" cy="3985488"/>
          </a:xfrm>
        </p:spPr>
        <p:txBody>
          <a:bodyPr/>
          <a:lstStyle/>
          <a:p>
            <a:pPr marL="0" indent="0">
              <a:buNone/>
            </a:pPr>
            <a:r>
              <a:rPr lang="hu-HU" sz="2200"/>
              <a:t>Kötelezően benyújtandó dokumentumok:</a:t>
            </a:r>
          </a:p>
          <a:p>
            <a:pPr>
              <a:buFont typeface="Wingdings" panose="05000000000000000000" pitchFamily="2" charset="2"/>
              <a:buChar char="ü"/>
            </a:pPr>
            <a:r>
              <a:rPr lang="hu-HU" sz="2200"/>
              <a:t>Pályázati adatlap és mellékletei</a:t>
            </a:r>
          </a:p>
          <a:p>
            <a:pPr>
              <a:buFont typeface="Wingdings" panose="05000000000000000000" pitchFamily="2" charset="2"/>
              <a:buChar char="ü"/>
            </a:pPr>
            <a:r>
              <a:rPr lang="hu-HU" sz="2200"/>
              <a:t>Kutatási terv (kötelező sablon szerint)</a:t>
            </a:r>
          </a:p>
          <a:p>
            <a:pPr>
              <a:buFont typeface="Wingdings" panose="05000000000000000000" pitchFamily="2" charset="2"/>
              <a:buChar char="ü"/>
            </a:pPr>
            <a:r>
              <a:rPr lang="hu-HU" sz="2200"/>
              <a:t>Pályázói nyilatkozat (kötelező sablon szerint)</a:t>
            </a:r>
          </a:p>
          <a:p>
            <a:pPr>
              <a:buFont typeface="Wingdings" panose="05000000000000000000" pitchFamily="2" charset="2"/>
              <a:buChar char="ü"/>
            </a:pPr>
            <a:r>
              <a:rPr lang="hu-HU" sz="2200"/>
              <a:t>Munkáltatói jogviszony igazolás</a:t>
            </a:r>
          </a:p>
          <a:p>
            <a:pPr>
              <a:buFont typeface="Wingdings" panose="05000000000000000000" pitchFamily="2" charset="2"/>
              <a:buChar char="ü"/>
            </a:pPr>
            <a:r>
              <a:rPr lang="hu-HU" sz="2200"/>
              <a:t>Abszolutórium igazolás vagy</a:t>
            </a:r>
            <a:r>
              <a:rPr lang="hu-HU" sz="2200" b="1"/>
              <a:t> </a:t>
            </a:r>
            <a:r>
              <a:rPr lang="hu-HU" sz="2200"/>
              <a:t>PhD-fokozatot igazoló okirat vagy doktori hallgatói jogviszony igazolás</a:t>
            </a:r>
          </a:p>
          <a:p>
            <a:pPr>
              <a:buFont typeface="Wingdings" panose="05000000000000000000" pitchFamily="2" charset="2"/>
              <a:buChar char="ü"/>
            </a:pPr>
            <a:r>
              <a:rPr lang="hu-HU" sz="2200"/>
              <a:t>Legalább Q2-es folyóiratban megjelent vagy elfogadott angol nyelvű közleménye igazolása</a:t>
            </a:r>
          </a:p>
        </p:txBody>
      </p:sp>
      <p:sp>
        <p:nvSpPr>
          <p:cNvPr id="2" name="Cím 1">
            <a:extLst>
              <a:ext uri="{FF2B5EF4-FFF2-40B4-BE49-F238E27FC236}">
                <a16:creationId xmlns:a16="http://schemas.microsoft.com/office/drawing/2014/main" id="{1EC2A014-A341-ADE8-AB44-56C4743FC0F6}"/>
              </a:ext>
            </a:extLst>
          </p:cNvPr>
          <p:cNvSpPr>
            <a:spLocks noGrp="1"/>
          </p:cNvSpPr>
          <p:nvPr>
            <p:ph type="title"/>
          </p:nvPr>
        </p:nvSpPr>
        <p:spPr>
          <a:xfrm>
            <a:off x="1704000" y="340354"/>
            <a:ext cx="8784000" cy="826865"/>
          </a:xfrm>
        </p:spPr>
        <p:txBody>
          <a:bodyPr/>
          <a:lstStyle/>
          <a:p>
            <a:pPr algn="ctr"/>
            <a:r>
              <a:rPr lang="hu-HU" sz="2800" b="1">
                <a:solidFill>
                  <a:srgbClr val="043C99"/>
                </a:solidFill>
              </a:rPr>
              <a:t>BENYÚJTANDÓ DOKUMENTUMOK</a:t>
            </a:r>
            <a:br>
              <a:rPr lang="hu-HU" sz="2800" b="1">
                <a:solidFill>
                  <a:srgbClr val="043C99"/>
                </a:solidFill>
              </a:rPr>
            </a:br>
            <a:r>
              <a:rPr lang="hu-HU" sz="2800" b="1">
                <a:solidFill>
                  <a:srgbClr val="043C99"/>
                </a:solidFill>
              </a:rPr>
              <a:t>fiatal oktató, kutató</a:t>
            </a:r>
            <a:endParaRPr lang="hu-HU" sz="2800"/>
          </a:p>
        </p:txBody>
      </p:sp>
      <p:pic>
        <p:nvPicPr>
          <p:cNvPr id="4" name="Kép 3">
            <a:extLst>
              <a:ext uri="{FF2B5EF4-FFF2-40B4-BE49-F238E27FC236}">
                <a16:creationId xmlns:a16="http://schemas.microsoft.com/office/drawing/2014/main" id="{0EDE70C3-CC6E-D422-0318-494DDCC9262B}"/>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4B4E5BC1-00B7-8FA4-6B21-69B29C870801}"/>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26986187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4F4224-FF79-BB29-6D1A-FC7E51CB3500}"/>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59293392-9117-3CF2-6B9A-832490A55359}"/>
              </a:ext>
            </a:extLst>
          </p:cNvPr>
          <p:cNvSpPr>
            <a:spLocks noGrp="1"/>
          </p:cNvSpPr>
          <p:nvPr>
            <p:ph idx="1"/>
          </p:nvPr>
        </p:nvSpPr>
        <p:spPr>
          <a:xfrm>
            <a:off x="1607670" y="1691820"/>
            <a:ext cx="8976660" cy="3156405"/>
          </a:xfrm>
        </p:spPr>
        <p:txBody>
          <a:bodyPr/>
          <a:lstStyle/>
          <a:p>
            <a:pPr algn="just"/>
            <a:r>
              <a:rPr lang="hu-HU" sz="2400"/>
              <a:t>a pályázatokat </a:t>
            </a:r>
            <a:r>
              <a:rPr lang="hu-HU" sz="2400" u="sng">
                <a:hlinkClick r:id="rId2"/>
              </a:rPr>
              <a:t>https://palyazat.uni-obuda.hu/palyazatiportal/</a:t>
            </a:r>
            <a:r>
              <a:rPr lang="hu-HU" sz="2400"/>
              <a:t> felületen elektronikus úton szükséges benyújtani, </a:t>
            </a:r>
          </a:p>
          <a:p>
            <a:pPr algn="just"/>
            <a:r>
              <a:rPr lang="hu-HU" sz="2400"/>
              <a:t>az aláírást tartalmazó mellékletek esetén a dokumentumot </a:t>
            </a:r>
            <a:r>
              <a:rPr lang="hu-HU" sz="2400" b="1">
                <a:solidFill>
                  <a:srgbClr val="043C99"/>
                </a:solidFill>
              </a:rPr>
              <a:t>elektronikus aláírással</a:t>
            </a:r>
            <a:r>
              <a:rPr lang="hu-HU" sz="2400" b="1"/>
              <a:t> </a:t>
            </a:r>
            <a:r>
              <a:rPr lang="hu-HU" sz="2400"/>
              <a:t>kell ellátni, </a:t>
            </a:r>
            <a:r>
              <a:rPr lang="hu-HU" sz="2400" b="1">
                <a:solidFill>
                  <a:srgbClr val="043C99"/>
                </a:solidFill>
              </a:rPr>
              <a:t>vagy nyomtatott és kézzel aláírt</a:t>
            </a:r>
            <a:r>
              <a:rPr lang="hu-HU" sz="2400"/>
              <a:t> dokumentum szkennelt formátuma fogadható el.</a:t>
            </a:r>
          </a:p>
        </p:txBody>
      </p:sp>
      <p:sp>
        <p:nvSpPr>
          <p:cNvPr id="2" name="Cím 1">
            <a:extLst>
              <a:ext uri="{FF2B5EF4-FFF2-40B4-BE49-F238E27FC236}">
                <a16:creationId xmlns:a16="http://schemas.microsoft.com/office/drawing/2014/main" id="{6DB50C4F-A5D1-F89A-C04B-ACFC37E47166}"/>
              </a:ext>
            </a:extLst>
          </p:cNvPr>
          <p:cNvSpPr>
            <a:spLocks noGrp="1"/>
          </p:cNvSpPr>
          <p:nvPr>
            <p:ph type="title"/>
          </p:nvPr>
        </p:nvSpPr>
        <p:spPr>
          <a:xfrm>
            <a:off x="1704000" y="483291"/>
            <a:ext cx="8784000" cy="826865"/>
          </a:xfrm>
        </p:spPr>
        <p:txBody>
          <a:bodyPr/>
          <a:lstStyle/>
          <a:p>
            <a:pPr algn="ctr"/>
            <a:r>
              <a:rPr lang="hu-HU" sz="2800" b="1">
                <a:solidFill>
                  <a:srgbClr val="043C99"/>
                </a:solidFill>
              </a:rPr>
              <a:t>BENYÚJTANDÓ DOKUMENTUMOK</a:t>
            </a:r>
            <a:br>
              <a:rPr lang="hu-HU" sz="2800" b="1">
                <a:solidFill>
                  <a:srgbClr val="043C99"/>
                </a:solidFill>
              </a:rPr>
            </a:br>
            <a:r>
              <a:rPr lang="hu-HU" sz="2800" b="1">
                <a:solidFill>
                  <a:srgbClr val="043C99"/>
                </a:solidFill>
              </a:rPr>
              <a:t>ALÁÍRÁSA</a:t>
            </a:r>
            <a:endParaRPr lang="hu-HU" sz="2800"/>
          </a:p>
        </p:txBody>
      </p:sp>
      <p:pic>
        <p:nvPicPr>
          <p:cNvPr id="4" name="Kép 3">
            <a:extLst>
              <a:ext uri="{FF2B5EF4-FFF2-40B4-BE49-F238E27FC236}">
                <a16:creationId xmlns:a16="http://schemas.microsoft.com/office/drawing/2014/main" id="{7A891704-86FC-4DFA-205F-8D892672DE8D}"/>
              </a:ext>
            </a:extLst>
          </p:cNvPr>
          <p:cNvPicPr>
            <a:picLocks noChangeAspect="1"/>
          </p:cNvPicPr>
          <p:nvPr/>
        </p:nvPicPr>
        <p:blipFill>
          <a:blip r:embed="rId3"/>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485993C9-7A2F-B319-574A-C31315FC096E}"/>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033239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3D5239-67C0-E359-EC10-32E4225C3C4D}"/>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58BF912A-89CF-8CCC-D190-045F793CA3F2}"/>
              </a:ext>
            </a:extLst>
          </p:cNvPr>
          <p:cNvSpPr>
            <a:spLocks noGrp="1"/>
          </p:cNvSpPr>
          <p:nvPr>
            <p:ph idx="1"/>
          </p:nvPr>
        </p:nvSpPr>
        <p:spPr>
          <a:xfrm>
            <a:off x="380214" y="776312"/>
            <a:ext cx="11811786" cy="4406939"/>
          </a:xfrm>
        </p:spPr>
        <p:txBody>
          <a:bodyPr/>
          <a:lstStyle/>
          <a:p>
            <a:pPr>
              <a:tabLst>
                <a:tab pos="3143250" algn="l"/>
              </a:tabLst>
            </a:pPr>
            <a:r>
              <a:rPr lang="hu-HU" sz="2200" b="1" dirty="0">
                <a:solidFill>
                  <a:srgbClr val="043C99"/>
                </a:solidFill>
                <a:latin typeface="+mj-lt"/>
              </a:rPr>
              <a:t>Befogadás és ellenőrzés: </a:t>
            </a:r>
            <a:r>
              <a:rPr lang="hu-HU" sz="2200" dirty="0">
                <a:latin typeface="+mj-lt"/>
              </a:rPr>
              <a:t>A Támogató végzi a pályázatok formai és jogosultsági  </a:t>
            </a:r>
            <a:r>
              <a:rPr lang="hu-HU" sz="2200" dirty="0">
                <a:latin typeface="+mj-lt"/>
                <a:ea typeface="Calibri" panose="020F0502020204030204" pitchFamily="34" charset="0"/>
                <a:cs typeface="Calibri" panose="020F0502020204030204" pitchFamily="34" charset="0"/>
              </a:rPr>
              <a:t>                                             </a:t>
            </a:r>
            <a:r>
              <a:rPr lang="hu-HU" sz="2200" dirty="0">
                <a:latin typeface="+mj-lt"/>
              </a:rPr>
              <a:t>ellenőrzését.</a:t>
            </a:r>
          </a:p>
          <a:p>
            <a:r>
              <a:rPr lang="hu-HU" sz="2200" b="1" dirty="0">
                <a:solidFill>
                  <a:srgbClr val="043C99"/>
                </a:solidFill>
                <a:latin typeface="+mj-lt"/>
              </a:rPr>
              <a:t>Tájékoztatás: </a:t>
            </a:r>
            <a:r>
              <a:rPr lang="hu-HU" sz="2200" dirty="0">
                <a:latin typeface="+mj-lt"/>
              </a:rPr>
              <a:t>A pályázat formai ellenőrzésének eredményéről a Támogató legkésőbb 2026. június 10-ig, a pályázat befogadásáról vagy elutasítás okáról legkésőbb 2026. június 30-ig tájékoztatja a pályázót.</a:t>
            </a:r>
          </a:p>
          <a:p>
            <a:r>
              <a:rPr lang="hu-HU" sz="2200" b="1" dirty="0">
                <a:solidFill>
                  <a:srgbClr val="043C99"/>
                </a:solidFill>
                <a:latin typeface="+mj-lt"/>
              </a:rPr>
              <a:t>Hiánypótlásnak nincs helye: </a:t>
            </a:r>
          </a:p>
          <a:p>
            <a:pPr lvl="1" indent="-324000">
              <a:spcBef>
                <a:spcPts val="400"/>
              </a:spcBef>
              <a:buFont typeface="Wingdings" panose="05000000000000000000" pitchFamily="2" charset="2"/>
              <a:buChar char="Ø"/>
            </a:pPr>
            <a:r>
              <a:rPr lang="hu-HU" sz="2200" dirty="0">
                <a:latin typeface="+mj-lt"/>
              </a:rPr>
              <a:t>Amennyiben a pályázó nem felel meg a jogosultsági feltételeknek.</a:t>
            </a:r>
          </a:p>
          <a:p>
            <a:pPr lvl="1" indent="-324000">
              <a:spcBef>
                <a:spcPts val="400"/>
              </a:spcBef>
              <a:buFont typeface="Wingdings" panose="05000000000000000000" pitchFamily="2" charset="2"/>
              <a:buChar char="Ø"/>
            </a:pPr>
            <a:r>
              <a:rPr lang="hu-HU" sz="2200" dirty="0">
                <a:latin typeface="+mj-lt"/>
              </a:rPr>
              <a:t>A pályázat olvashatatlan vagy hamis adatokat tartalmaz. </a:t>
            </a:r>
          </a:p>
          <a:p>
            <a:pPr lvl="1" indent="-324000">
              <a:spcBef>
                <a:spcPts val="400"/>
              </a:spcBef>
              <a:buFont typeface="Wingdings" panose="05000000000000000000" pitchFamily="2" charset="2"/>
              <a:buChar char="Ø"/>
            </a:pPr>
            <a:r>
              <a:rPr lang="hu-HU" sz="2200" dirty="0">
                <a:latin typeface="+mj-lt"/>
              </a:rPr>
              <a:t>A pályázat nem a kiírásban meghatározott határidőig kerül benyújtásra.</a:t>
            </a:r>
          </a:p>
          <a:p>
            <a:r>
              <a:rPr lang="hu-HU" sz="2200" b="1" dirty="0">
                <a:solidFill>
                  <a:srgbClr val="043C99"/>
                </a:solidFill>
                <a:latin typeface="+mj-lt"/>
              </a:rPr>
              <a:t>Hiányos pályázat: </a:t>
            </a:r>
            <a:r>
              <a:rPr lang="hu-HU" sz="2200" dirty="0">
                <a:latin typeface="+mj-lt"/>
              </a:rPr>
              <a:t>pótolható hiányosság esetén a Támogató egy alkalommal                                   hiánypótlásra szólítja fel 5 munkanapos határidővel.</a:t>
            </a:r>
          </a:p>
          <a:p>
            <a:r>
              <a:rPr lang="hu-HU" sz="2200" b="1" dirty="0">
                <a:solidFill>
                  <a:srgbClr val="043C99"/>
                </a:solidFill>
                <a:latin typeface="+mj-lt"/>
              </a:rPr>
              <a:t>Érvénytelen pályázat:</a:t>
            </a:r>
            <a:r>
              <a:rPr lang="hu-HU" sz="2200" dirty="0">
                <a:latin typeface="+mj-lt"/>
              </a:rPr>
              <a:t> Ha a hiányosságokat nem pótolták, vagy nem megfelelő                                          módon, illetve nem határidőre pótolták.</a:t>
            </a:r>
          </a:p>
        </p:txBody>
      </p:sp>
      <p:sp>
        <p:nvSpPr>
          <p:cNvPr id="2" name="Cím 1">
            <a:extLst>
              <a:ext uri="{FF2B5EF4-FFF2-40B4-BE49-F238E27FC236}">
                <a16:creationId xmlns:a16="http://schemas.microsoft.com/office/drawing/2014/main" id="{1944BA8F-4974-7DB3-0BE8-4F0A651707B2}"/>
              </a:ext>
            </a:extLst>
          </p:cNvPr>
          <p:cNvSpPr>
            <a:spLocks noGrp="1"/>
          </p:cNvSpPr>
          <p:nvPr>
            <p:ph type="title"/>
          </p:nvPr>
        </p:nvSpPr>
        <p:spPr>
          <a:xfrm>
            <a:off x="1703999" y="207013"/>
            <a:ext cx="8784000" cy="457842"/>
          </a:xfrm>
        </p:spPr>
        <p:txBody>
          <a:bodyPr/>
          <a:lstStyle/>
          <a:p>
            <a:pPr algn="ctr"/>
            <a:r>
              <a:rPr lang="hu-HU" sz="2800" b="1">
                <a:solidFill>
                  <a:srgbClr val="043C99"/>
                </a:solidFill>
              </a:rPr>
              <a:t>JOGOSULTSÁGI ELLENŐRZÉS ÉS HIÁNYPÓTLÁS</a:t>
            </a:r>
            <a:endParaRPr lang="hu-HU" sz="2800"/>
          </a:p>
        </p:txBody>
      </p:sp>
      <p:pic>
        <p:nvPicPr>
          <p:cNvPr id="4" name="Kép 3">
            <a:extLst>
              <a:ext uri="{FF2B5EF4-FFF2-40B4-BE49-F238E27FC236}">
                <a16:creationId xmlns:a16="http://schemas.microsoft.com/office/drawing/2014/main" id="{7556E6D0-7C16-6622-2543-0CC3E04C2A96}"/>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F02EE6AC-668C-FC62-5EC8-56AFC64E3941}"/>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6524755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C72B79-33B2-D0FC-7B95-FDD7F0377618}"/>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2163ECC5-FEE8-F3FB-228F-8E63CFD0DA08}"/>
              </a:ext>
            </a:extLst>
          </p:cNvPr>
          <p:cNvSpPr>
            <a:spLocks noGrp="1"/>
          </p:cNvSpPr>
          <p:nvPr>
            <p:ph idx="1"/>
          </p:nvPr>
        </p:nvSpPr>
        <p:spPr>
          <a:xfrm>
            <a:off x="1462087" y="1085850"/>
            <a:ext cx="9267825" cy="4140160"/>
          </a:xfrm>
        </p:spPr>
        <p:txBody>
          <a:bodyPr/>
          <a:lstStyle/>
          <a:p>
            <a:pPr algn="just"/>
            <a:r>
              <a:rPr lang="hu-HU" sz="2400" b="1">
                <a:solidFill>
                  <a:srgbClr val="043C99"/>
                </a:solidFill>
              </a:rPr>
              <a:t>Bírálat: </a:t>
            </a:r>
            <a:r>
              <a:rPr lang="hu-HU" sz="2400"/>
              <a:t>a </a:t>
            </a:r>
            <a:r>
              <a:rPr lang="hu-HU" sz="2400" err="1"/>
              <a:t>formailag</a:t>
            </a:r>
            <a:r>
              <a:rPr lang="hu-HU" sz="2400"/>
              <a:t> érvényes, befogadott pályázatokat a Támogató az általa kijelölt két bíráló közreműködésével értékeli írásban. Amennyiben az anonim értékelők által adott pontszám között 15 pont, vagy annál nagyobb különbség van, harmadik értékelő bevonása szükséges. Ebben az esetben a harmadik értékelő által adott pontszám kétszerese képezi a pályázat összesített bírálati pontszámát. </a:t>
            </a:r>
          </a:p>
          <a:p>
            <a:pPr algn="just"/>
            <a:r>
              <a:rPr lang="hu-HU" sz="2400" b="1">
                <a:solidFill>
                  <a:srgbClr val="043C99"/>
                </a:solidFill>
              </a:rPr>
              <a:t>Összeférhetetlenség: </a:t>
            </a:r>
            <a:r>
              <a:rPr lang="hu-HU" sz="2400"/>
              <a:t>a bírálatban nem vehet részt a pályázó közeli hozzátartozója; a témavezető (EKÖP programban/graduális oktatásban/Phd oktatásban); aki a pályázóval közös kutatásban, projektben vesz részt vagy a pályázó közvetlen </a:t>
            </a:r>
            <a:r>
              <a:rPr lang="hu-HU" sz="2400" err="1"/>
              <a:t>munkarányítója</a:t>
            </a:r>
            <a:r>
              <a:rPr lang="hu-HU" sz="2400"/>
              <a:t>; akitől az ügy tárgyilagos elbírálása egyéb okból nem várható el.</a:t>
            </a:r>
          </a:p>
          <a:p>
            <a:pPr marL="0" indent="0" algn="just">
              <a:buNone/>
            </a:pPr>
            <a:endParaRPr lang="hu-HU" sz="2200"/>
          </a:p>
        </p:txBody>
      </p:sp>
      <p:sp>
        <p:nvSpPr>
          <p:cNvPr id="2" name="Cím 1">
            <a:extLst>
              <a:ext uri="{FF2B5EF4-FFF2-40B4-BE49-F238E27FC236}">
                <a16:creationId xmlns:a16="http://schemas.microsoft.com/office/drawing/2014/main" id="{3B929681-F064-82FB-0BED-85C139934CC7}"/>
              </a:ext>
            </a:extLst>
          </p:cNvPr>
          <p:cNvSpPr>
            <a:spLocks noGrp="1"/>
          </p:cNvSpPr>
          <p:nvPr>
            <p:ph type="title"/>
          </p:nvPr>
        </p:nvSpPr>
        <p:spPr>
          <a:xfrm>
            <a:off x="1703999" y="413144"/>
            <a:ext cx="8784000" cy="474704"/>
          </a:xfrm>
        </p:spPr>
        <p:txBody>
          <a:bodyPr/>
          <a:lstStyle/>
          <a:p>
            <a:pPr algn="ctr"/>
            <a:r>
              <a:rPr lang="hu-HU" sz="2800" b="1">
                <a:solidFill>
                  <a:srgbClr val="043C99"/>
                </a:solidFill>
              </a:rPr>
              <a:t>PÁLYÁZATOK BÍRÁLATA</a:t>
            </a:r>
            <a:endParaRPr lang="hu-HU" sz="2800"/>
          </a:p>
        </p:txBody>
      </p:sp>
      <p:pic>
        <p:nvPicPr>
          <p:cNvPr id="4" name="Kép 3">
            <a:extLst>
              <a:ext uri="{FF2B5EF4-FFF2-40B4-BE49-F238E27FC236}">
                <a16:creationId xmlns:a16="http://schemas.microsoft.com/office/drawing/2014/main" id="{3F73013C-C782-7A1F-A1B7-564B0AA79081}"/>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F338FA28-CBDF-7937-E4F9-FAD7AFEDD992}"/>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75451261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4ECF90-FF4E-1854-7169-3D0FC31F5B06}"/>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9641E7A3-5A89-409A-B296-85BDC0E55179}"/>
              </a:ext>
            </a:extLst>
          </p:cNvPr>
          <p:cNvSpPr>
            <a:spLocks noGrp="1"/>
          </p:cNvSpPr>
          <p:nvPr>
            <p:ph idx="1"/>
          </p:nvPr>
        </p:nvSpPr>
        <p:spPr>
          <a:xfrm>
            <a:off x="1454400" y="1308849"/>
            <a:ext cx="9126000" cy="3633825"/>
          </a:xfrm>
        </p:spPr>
        <p:txBody>
          <a:bodyPr/>
          <a:lstStyle/>
          <a:p>
            <a:pPr marL="0" indent="0" algn="just">
              <a:lnSpc>
                <a:spcPct val="100000"/>
              </a:lnSpc>
              <a:spcBef>
                <a:spcPts val="1800"/>
              </a:spcBef>
              <a:buNone/>
            </a:pPr>
            <a:r>
              <a:rPr lang="hu-HU" sz="2200"/>
              <a:t>Az Egyetemi Kutatói Ösztöndíj Program (EKÖP) célja a felsőoktatási intézmények </a:t>
            </a:r>
            <a:r>
              <a:rPr lang="hu-HU" sz="2200" b="1">
                <a:solidFill>
                  <a:srgbClr val="043C99"/>
                </a:solidFill>
              </a:rPr>
              <a:t>oktatói és kutatói utánpótlásának, valamint az innovatív magyar vállalkozások kutató-fejlesztői utánpótlásának biztosítása</a:t>
            </a:r>
            <a:r>
              <a:rPr lang="hu-HU" sz="2200"/>
              <a:t>, és a legtehetségesebb hallgatók a felsőoktatási tehetséggondozásba való bevonása.</a:t>
            </a:r>
          </a:p>
          <a:p>
            <a:pPr marL="0" indent="0" algn="just">
              <a:lnSpc>
                <a:spcPct val="100000"/>
              </a:lnSpc>
              <a:spcBef>
                <a:spcPts val="1800"/>
              </a:spcBef>
              <a:buNone/>
            </a:pPr>
            <a:r>
              <a:rPr lang="hu-HU" sz="2200"/>
              <a:t>2026. évben meghirdetésre kerülő ösztöndíjpályázatai a felsőoktatásban részt vevő hallgatói, kutatói kiválóságot támogatják olyan – </a:t>
            </a:r>
            <a:r>
              <a:rPr lang="hu-HU" sz="2200" b="1">
                <a:solidFill>
                  <a:srgbClr val="043C99"/>
                </a:solidFill>
              </a:rPr>
              <a:t>alapképzésben, mesterképzésben vagy doktori képzésben részt vevő – hallgatók, valamint fiatal oktatók, kutatók támogatásával</a:t>
            </a:r>
            <a:r>
              <a:rPr lang="hu-HU" sz="2200">
                <a:solidFill>
                  <a:srgbClr val="043C99"/>
                </a:solidFill>
              </a:rPr>
              <a:t>, </a:t>
            </a:r>
            <a:r>
              <a:rPr lang="hu-HU" sz="2200" b="1">
                <a:solidFill>
                  <a:srgbClr val="043C99"/>
                </a:solidFill>
              </a:rPr>
              <a:t>akik a felsőoktatási intézményben eredményes kutatási és alkotói tevékenységet folytatnak</a:t>
            </a:r>
            <a:r>
              <a:rPr lang="hu-HU" sz="2200"/>
              <a:t>.</a:t>
            </a:r>
          </a:p>
        </p:txBody>
      </p:sp>
      <p:sp>
        <p:nvSpPr>
          <p:cNvPr id="2" name="Cím 1">
            <a:extLst>
              <a:ext uri="{FF2B5EF4-FFF2-40B4-BE49-F238E27FC236}">
                <a16:creationId xmlns:a16="http://schemas.microsoft.com/office/drawing/2014/main" id="{8E32F4C4-C658-B730-52E1-3D8A66E26242}"/>
              </a:ext>
            </a:extLst>
          </p:cNvPr>
          <p:cNvSpPr>
            <a:spLocks noGrp="1"/>
          </p:cNvSpPr>
          <p:nvPr>
            <p:ph type="title"/>
          </p:nvPr>
        </p:nvSpPr>
        <p:spPr>
          <a:xfrm>
            <a:off x="1625400" y="622307"/>
            <a:ext cx="8784000" cy="507600"/>
          </a:xfrm>
        </p:spPr>
        <p:txBody>
          <a:bodyPr/>
          <a:lstStyle/>
          <a:p>
            <a:pPr algn="ctr"/>
            <a:r>
              <a:rPr lang="hu-HU" sz="2800" b="1">
                <a:solidFill>
                  <a:srgbClr val="043C99"/>
                </a:solidFill>
              </a:rPr>
              <a:t>EKÖP ÁLTALÁNOS KERET CÉLJA</a:t>
            </a:r>
            <a:endParaRPr lang="hu-HU" sz="2800"/>
          </a:p>
        </p:txBody>
      </p:sp>
      <p:pic>
        <p:nvPicPr>
          <p:cNvPr id="4" name="Kép 3">
            <a:extLst>
              <a:ext uri="{FF2B5EF4-FFF2-40B4-BE49-F238E27FC236}">
                <a16:creationId xmlns:a16="http://schemas.microsoft.com/office/drawing/2014/main" id="{13EE565C-A4DC-5100-0AEF-9022F064D779}"/>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14A09497-67FD-CD52-CA2E-AF5D94CEF0DA}"/>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0354359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73B66-FF17-491F-91D1-EF11752302DB}"/>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F84A54EA-A51D-335F-BA9F-7B3DDFEAE191}"/>
              </a:ext>
            </a:extLst>
          </p:cNvPr>
          <p:cNvSpPr>
            <a:spLocks noGrp="1"/>
          </p:cNvSpPr>
          <p:nvPr>
            <p:ph idx="1"/>
          </p:nvPr>
        </p:nvSpPr>
        <p:spPr>
          <a:xfrm>
            <a:off x="1555605" y="1087434"/>
            <a:ext cx="9267825" cy="4038600"/>
          </a:xfrm>
        </p:spPr>
        <p:txBody>
          <a:bodyPr/>
          <a:lstStyle/>
          <a:p>
            <a:pPr marL="0" indent="0" algn="just">
              <a:buNone/>
            </a:pPr>
            <a:r>
              <a:rPr lang="hu-HU" sz="2200"/>
              <a:t>Részletes bírálati- és pontozási szempontok : </a:t>
            </a:r>
            <a:r>
              <a:rPr lang="hu-HU" sz="2200" b="1">
                <a:solidFill>
                  <a:srgbClr val="043C99"/>
                </a:solidFill>
              </a:rPr>
              <a:t>pályázati felhívás 11.1. </a:t>
            </a:r>
          </a:p>
          <a:p>
            <a:pPr algn="just"/>
            <a:r>
              <a:rPr lang="hu-HU" sz="2200"/>
              <a:t>TDK / OTDK/ Pro </a:t>
            </a:r>
            <a:r>
              <a:rPr lang="hu-HU" sz="2200" err="1"/>
              <a:t>Scientia</a:t>
            </a:r>
            <a:r>
              <a:rPr lang="hu-HU" sz="2200"/>
              <a:t>/ </a:t>
            </a:r>
            <a:r>
              <a:rPr lang="hu-HU" sz="2200" err="1"/>
              <a:t>Arte</a:t>
            </a:r>
            <a:r>
              <a:rPr lang="hu-HU" sz="2200"/>
              <a:t> eredmény (a legmagasabb vehető figyelembe)</a:t>
            </a:r>
          </a:p>
          <a:p>
            <a:pPr algn="just"/>
            <a:r>
              <a:rPr lang="hu-HU" sz="2200"/>
              <a:t>Publikációs és szakmai közlési tevékenység</a:t>
            </a:r>
          </a:p>
          <a:p>
            <a:pPr algn="just"/>
            <a:r>
              <a:rPr lang="hu-HU" sz="2200"/>
              <a:t>Utolsó két lezárt félév súlyozott tanulmányi átlaga</a:t>
            </a:r>
          </a:p>
          <a:p>
            <a:pPr algn="just"/>
            <a:r>
              <a:rPr lang="hu-HU" sz="2200"/>
              <a:t>Korábbi kiválósági programok (ÚNKP, EKÖP, ÓE Excellence)</a:t>
            </a:r>
          </a:p>
          <a:p>
            <a:pPr algn="just"/>
            <a:r>
              <a:rPr lang="hu-HU" sz="2200"/>
              <a:t>Kutatási terv</a:t>
            </a:r>
          </a:p>
          <a:p>
            <a:pPr algn="just"/>
            <a:r>
              <a:rPr lang="hu-HU" sz="2200"/>
              <a:t>Motiváció és megalapozottság (kutatási terv, témavezetői nyilatkozat, díjak, tudományos/művészeti tevékenységek)</a:t>
            </a:r>
          </a:p>
          <a:p>
            <a:pPr algn="just"/>
            <a:r>
              <a:rPr lang="hu-HU" sz="2200"/>
              <a:t>Nemzetközi vagy országos szakmai versenyeredmény</a:t>
            </a:r>
          </a:p>
          <a:p>
            <a:pPr algn="just"/>
            <a:r>
              <a:rPr lang="hu-HU" sz="2200"/>
              <a:t>Innovációs kiválóság (szabadalom, részvétel innovációs programokban stb.)</a:t>
            </a:r>
          </a:p>
        </p:txBody>
      </p:sp>
      <p:sp>
        <p:nvSpPr>
          <p:cNvPr id="2" name="Cím 1">
            <a:extLst>
              <a:ext uri="{FF2B5EF4-FFF2-40B4-BE49-F238E27FC236}">
                <a16:creationId xmlns:a16="http://schemas.microsoft.com/office/drawing/2014/main" id="{16B2DE5B-C59D-A3CA-4FCD-BFDEB49CBF71}"/>
              </a:ext>
            </a:extLst>
          </p:cNvPr>
          <p:cNvSpPr>
            <a:spLocks noGrp="1"/>
          </p:cNvSpPr>
          <p:nvPr>
            <p:ph type="title"/>
          </p:nvPr>
        </p:nvSpPr>
        <p:spPr>
          <a:xfrm>
            <a:off x="1704000" y="175019"/>
            <a:ext cx="8784000" cy="743741"/>
          </a:xfrm>
        </p:spPr>
        <p:txBody>
          <a:bodyPr/>
          <a:lstStyle/>
          <a:p>
            <a:pPr algn="ctr"/>
            <a:r>
              <a:rPr lang="hu-HU" sz="2800" b="1">
                <a:solidFill>
                  <a:srgbClr val="043C99"/>
                </a:solidFill>
              </a:rPr>
              <a:t>BÍRÁLATI SZEMPONTRENDSZER</a:t>
            </a:r>
            <a:br>
              <a:rPr lang="hu-HU" sz="2800" b="1">
                <a:solidFill>
                  <a:srgbClr val="043C99"/>
                </a:solidFill>
              </a:rPr>
            </a:br>
            <a:r>
              <a:rPr lang="hu-HU" sz="2800" b="1">
                <a:solidFill>
                  <a:srgbClr val="043C99"/>
                </a:solidFill>
              </a:rPr>
              <a:t>alapképzés és mesterképzés</a:t>
            </a:r>
            <a:endParaRPr lang="hu-HU" sz="2800"/>
          </a:p>
        </p:txBody>
      </p:sp>
      <p:pic>
        <p:nvPicPr>
          <p:cNvPr id="4" name="Kép 3">
            <a:extLst>
              <a:ext uri="{FF2B5EF4-FFF2-40B4-BE49-F238E27FC236}">
                <a16:creationId xmlns:a16="http://schemas.microsoft.com/office/drawing/2014/main" id="{00B3DED2-E734-B069-6D0D-095F041F0549}"/>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1BC562AA-7B28-6155-17B5-984E7252F30F}"/>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4677115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1429C-AC35-EE6A-2E1C-5BE7AA64768E}"/>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D64F8C70-D650-C872-325B-D4EB5262D201}"/>
              </a:ext>
            </a:extLst>
          </p:cNvPr>
          <p:cNvSpPr>
            <a:spLocks noGrp="1"/>
          </p:cNvSpPr>
          <p:nvPr>
            <p:ph idx="1"/>
          </p:nvPr>
        </p:nvSpPr>
        <p:spPr>
          <a:xfrm>
            <a:off x="1462086" y="1219200"/>
            <a:ext cx="9267825" cy="4038600"/>
          </a:xfrm>
        </p:spPr>
        <p:txBody>
          <a:bodyPr/>
          <a:lstStyle/>
          <a:p>
            <a:pPr marL="0" indent="0" algn="just">
              <a:buNone/>
            </a:pPr>
            <a:r>
              <a:rPr lang="hu-HU" sz="2200"/>
              <a:t>Részletes bírálati- és pontozási szempontok : </a:t>
            </a:r>
            <a:r>
              <a:rPr lang="hu-HU" sz="2200" b="1">
                <a:solidFill>
                  <a:srgbClr val="043C99"/>
                </a:solidFill>
              </a:rPr>
              <a:t>pályázati felhívás 11.2. </a:t>
            </a:r>
          </a:p>
          <a:p>
            <a:pPr algn="just"/>
            <a:r>
              <a:rPr lang="hu-HU" sz="2200"/>
              <a:t>TDK / OTDK/ Pro </a:t>
            </a:r>
            <a:r>
              <a:rPr lang="hu-HU" sz="2200" err="1"/>
              <a:t>Scientia</a:t>
            </a:r>
            <a:r>
              <a:rPr lang="hu-HU" sz="2200"/>
              <a:t>/ </a:t>
            </a:r>
            <a:r>
              <a:rPr lang="hu-HU" sz="2200" err="1"/>
              <a:t>Arte</a:t>
            </a:r>
            <a:r>
              <a:rPr lang="hu-HU" sz="2200"/>
              <a:t> eredmény (a legmagasabb vehető figyelembe)</a:t>
            </a:r>
          </a:p>
          <a:p>
            <a:pPr algn="just"/>
            <a:r>
              <a:rPr lang="hu-HU" sz="2200"/>
              <a:t>Publikációs és szakmai közlési tevékenység</a:t>
            </a:r>
          </a:p>
          <a:p>
            <a:pPr algn="just"/>
            <a:r>
              <a:rPr lang="hu-HU" sz="2200"/>
              <a:t>Tudományos profil és láthatóság</a:t>
            </a:r>
          </a:p>
          <a:p>
            <a:pPr algn="just"/>
            <a:r>
              <a:rPr lang="hu-HU" sz="2200"/>
              <a:t>Korábbi kiválósági programok (ÚNKP, EKÖP, ÓE Excellence)</a:t>
            </a:r>
          </a:p>
          <a:p>
            <a:pPr algn="just"/>
            <a:r>
              <a:rPr lang="hu-HU" sz="2200"/>
              <a:t>Kutatási terv</a:t>
            </a:r>
          </a:p>
          <a:p>
            <a:pPr algn="just"/>
            <a:r>
              <a:rPr lang="hu-HU" sz="2200"/>
              <a:t>Motiváció és megalapozottság (kutatási terv, témavezetői nyilatkozat, díjak, tudományos/művészeti tevékenységek)</a:t>
            </a:r>
          </a:p>
          <a:p>
            <a:pPr algn="just"/>
            <a:r>
              <a:rPr lang="hu-HU" sz="2200"/>
              <a:t>Innovációs kiválóság (szabadalom, részvétel innovációs programokban stb.)</a:t>
            </a:r>
          </a:p>
        </p:txBody>
      </p:sp>
      <p:sp>
        <p:nvSpPr>
          <p:cNvPr id="2" name="Cím 1">
            <a:extLst>
              <a:ext uri="{FF2B5EF4-FFF2-40B4-BE49-F238E27FC236}">
                <a16:creationId xmlns:a16="http://schemas.microsoft.com/office/drawing/2014/main" id="{B1D64FD8-1F7D-DA5B-A7E7-3220CC756A37}"/>
              </a:ext>
            </a:extLst>
          </p:cNvPr>
          <p:cNvSpPr>
            <a:spLocks noGrp="1"/>
          </p:cNvSpPr>
          <p:nvPr>
            <p:ph type="title"/>
          </p:nvPr>
        </p:nvSpPr>
        <p:spPr>
          <a:xfrm>
            <a:off x="1703998" y="239671"/>
            <a:ext cx="8784000" cy="743741"/>
          </a:xfrm>
        </p:spPr>
        <p:txBody>
          <a:bodyPr/>
          <a:lstStyle/>
          <a:p>
            <a:pPr algn="ctr"/>
            <a:r>
              <a:rPr lang="hu-HU" sz="2800" b="1">
                <a:solidFill>
                  <a:srgbClr val="043C99"/>
                </a:solidFill>
              </a:rPr>
              <a:t>BÍRÁLATI SZEMPONTRENDSZER</a:t>
            </a:r>
            <a:br>
              <a:rPr lang="hu-HU" sz="2800" b="1">
                <a:solidFill>
                  <a:srgbClr val="043C99"/>
                </a:solidFill>
              </a:rPr>
            </a:br>
            <a:r>
              <a:rPr lang="hu-HU" sz="2800" b="1">
                <a:solidFill>
                  <a:srgbClr val="043C99"/>
                </a:solidFill>
              </a:rPr>
              <a:t>doktori képzés</a:t>
            </a:r>
            <a:endParaRPr lang="hu-HU" sz="2800"/>
          </a:p>
        </p:txBody>
      </p:sp>
      <p:pic>
        <p:nvPicPr>
          <p:cNvPr id="4" name="Kép 3">
            <a:extLst>
              <a:ext uri="{FF2B5EF4-FFF2-40B4-BE49-F238E27FC236}">
                <a16:creationId xmlns:a16="http://schemas.microsoft.com/office/drawing/2014/main" id="{7B471341-4D1B-C0A1-42F2-152DF1917D7F}"/>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3D99AD2E-823E-FF6E-2BF4-339E2296BAD7}"/>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10727899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57741-959D-19A0-4741-F8269A3A77D1}"/>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4F2ED893-210F-F703-9F1B-A52121E3A9F3}"/>
              </a:ext>
            </a:extLst>
          </p:cNvPr>
          <p:cNvSpPr>
            <a:spLocks noGrp="1"/>
          </p:cNvSpPr>
          <p:nvPr>
            <p:ph idx="1"/>
          </p:nvPr>
        </p:nvSpPr>
        <p:spPr>
          <a:xfrm>
            <a:off x="1462085" y="1320760"/>
            <a:ext cx="9267825" cy="4038600"/>
          </a:xfrm>
        </p:spPr>
        <p:txBody>
          <a:bodyPr/>
          <a:lstStyle/>
          <a:p>
            <a:pPr marL="0" indent="0" algn="just">
              <a:buNone/>
            </a:pPr>
            <a:r>
              <a:rPr lang="hu-HU" sz="2200"/>
              <a:t>Részletes bírálati- és pontozási szempontok : </a:t>
            </a:r>
            <a:r>
              <a:rPr lang="hu-HU" sz="2200" b="1">
                <a:solidFill>
                  <a:srgbClr val="043C99"/>
                </a:solidFill>
              </a:rPr>
              <a:t>pályázati felhívás 11.3. </a:t>
            </a:r>
          </a:p>
          <a:p>
            <a:pPr algn="just"/>
            <a:r>
              <a:rPr lang="hu-HU" sz="2200"/>
              <a:t>Publikációs és szakmai közlési tevékenység</a:t>
            </a:r>
          </a:p>
          <a:p>
            <a:pPr algn="just"/>
            <a:r>
              <a:rPr lang="hu-HU" sz="2200"/>
              <a:t>Tudományos profil és láthatóság</a:t>
            </a:r>
          </a:p>
          <a:p>
            <a:pPr algn="just"/>
            <a:r>
              <a:rPr lang="hu-HU" sz="2200"/>
              <a:t>Korábbi kiválósági programok (ÚNKP, EKÖP, ÓE Excellence)</a:t>
            </a:r>
          </a:p>
          <a:p>
            <a:pPr algn="just"/>
            <a:r>
              <a:rPr lang="hu-HU" sz="2200"/>
              <a:t>Kutatási terv</a:t>
            </a:r>
          </a:p>
          <a:p>
            <a:pPr algn="just"/>
            <a:r>
              <a:rPr lang="hu-HU" sz="2200"/>
              <a:t>Motiváció és megalapozottság (kutatási terv, tudományos/művészeti tevékenységek)</a:t>
            </a:r>
          </a:p>
          <a:p>
            <a:pPr algn="just"/>
            <a:r>
              <a:rPr lang="hu-HU" sz="2200"/>
              <a:t>Innovációs kiválóság (szabadalom, részvétel innovációs programokban stb.)</a:t>
            </a:r>
          </a:p>
        </p:txBody>
      </p:sp>
      <p:sp>
        <p:nvSpPr>
          <p:cNvPr id="2" name="Cím 1">
            <a:extLst>
              <a:ext uri="{FF2B5EF4-FFF2-40B4-BE49-F238E27FC236}">
                <a16:creationId xmlns:a16="http://schemas.microsoft.com/office/drawing/2014/main" id="{4FD46E9C-667D-4FE8-2C40-F1863152B2C3}"/>
              </a:ext>
            </a:extLst>
          </p:cNvPr>
          <p:cNvSpPr>
            <a:spLocks noGrp="1"/>
          </p:cNvSpPr>
          <p:nvPr>
            <p:ph type="title"/>
          </p:nvPr>
        </p:nvSpPr>
        <p:spPr>
          <a:xfrm>
            <a:off x="1703997" y="315871"/>
            <a:ext cx="8784000" cy="743741"/>
          </a:xfrm>
        </p:spPr>
        <p:txBody>
          <a:bodyPr/>
          <a:lstStyle/>
          <a:p>
            <a:pPr algn="ctr"/>
            <a:r>
              <a:rPr lang="hu-HU" sz="2800" b="1">
                <a:solidFill>
                  <a:srgbClr val="043C99"/>
                </a:solidFill>
              </a:rPr>
              <a:t>BÍRÁLATI SZEMPONTRENDSZER</a:t>
            </a:r>
            <a:br>
              <a:rPr lang="hu-HU" sz="2800" b="1">
                <a:solidFill>
                  <a:srgbClr val="043C99"/>
                </a:solidFill>
              </a:rPr>
            </a:br>
            <a:r>
              <a:rPr lang="hu-HU" sz="2800" b="1">
                <a:solidFill>
                  <a:srgbClr val="043C99"/>
                </a:solidFill>
              </a:rPr>
              <a:t>fiatal oktató, kutató</a:t>
            </a:r>
            <a:endParaRPr lang="hu-HU" sz="2800"/>
          </a:p>
        </p:txBody>
      </p:sp>
      <p:pic>
        <p:nvPicPr>
          <p:cNvPr id="4" name="Kép 3">
            <a:extLst>
              <a:ext uri="{FF2B5EF4-FFF2-40B4-BE49-F238E27FC236}">
                <a16:creationId xmlns:a16="http://schemas.microsoft.com/office/drawing/2014/main" id="{FFE8F965-D18B-E95E-4F75-9DCFBA864769}"/>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C6DCF363-AED7-F10F-96BB-DE18758FBD5A}"/>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74241446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174EF7-1543-C02C-808F-31DB747B1D57}"/>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DA6894E4-708D-2E0A-FF7C-075025EE18C0}"/>
              </a:ext>
            </a:extLst>
          </p:cNvPr>
          <p:cNvSpPr>
            <a:spLocks noGrp="1"/>
          </p:cNvSpPr>
          <p:nvPr>
            <p:ph idx="1"/>
          </p:nvPr>
        </p:nvSpPr>
        <p:spPr>
          <a:xfrm>
            <a:off x="1462087" y="1219200"/>
            <a:ext cx="9267825" cy="4140160"/>
          </a:xfrm>
        </p:spPr>
        <p:txBody>
          <a:bodyPr/>
          <a:lstStyle/>
          <a:p>
            <a:pPr algn="just"/>
            <a:r>
              <a:rPr lang="hu-HU" sz="2400" b="1" dirty="0">
                <a:solidFill>
                  <a:srgbClr val="043C99"/>
                </a:solidFill>
              </a:rPr>
              <a:t>Betekintés a bírálatokba: </a:t>
            </a:r>
            <a:r>
              <a:rPr lang="hu-HU" sz="2400" dirty="0"/>
              <a:t>a pályázó kérelmére a Támogató elektronikus úton lehetőséget biztosít a betekintésre a bírálók anonimitásának megőrzése mellett.</a:t>
            </a:r>
          </a:p>
          <a:p>
            <a:pPr algn="just"/>
            <a:r>
              <a:rPr lang="hu-HU" sz="2400" b="1" dirty="0">
                <a:solidFill>
                  <a:srgbClr val="043C99"/>
                </a:solidFill>
              </a:rPr>
              <a:t>Döntés: </a:t>
            </a:r>
            <a:r>
              <a:rPr lang="hu-HU" sz="2400" dirty="0"/>
              <a:t>az értékelt pályázatok rangsora alapján az ösztöndíjak odaítéléséről a rektor </a:t>
            </a:r>
            <a:r>
              <a:rPr lang="hu-HU" sz="2400" b="1" dirty="0">
                <a:solidFill>
                  <a:srgbClr val="043C99"/>
                </a:solidFill>
              </a:rPr>
              <a:t>2026. augusztus 31-ig </a:t>
            </a:r>
            <a:r>
              <a:rPr lang="hu-HU" sz="2400" dirty="0"/>
              <a:t>dönt. </a:t>
            </a:r>
          </a:p>
          <a:p>
            <a:pPr algn="just"/>
            <a:r>
              <a:rPr lang="hu-HU" sz="2400" dirty="0"/>
              <a:t>A támogatási döntést az intézmény a honlapján közzéteszi.</a:t>
            </a:r>
          </a:p>
          <a:p>
            <a:pPr algn="just"/>
            <a:r>
              <a:rPr lang="hu-HU" sz="2400" b="1" dirty="0">
                <a:solidFill>
                  <a:srgbClr val="043C99"/>
                </a:solidFill>
              </a:rPr>
              <a:t>Szerződéskötés: </a:t>
            </a:r>
            <a:r>
              <a:rPr lang="hu-HU" sz="2400" dirty="0"/>
              <a:t>a Támogató az ösztöndíjasokkal szerződést köt, melyben rögzíti az ösztöndíj folyósításának feltételeit és szabályait. </a:t>
            </a:r>
          </a:p>
          <a:p>
            <a:pPr algn="just"/>
            <a:endParaRPr lang="hu-HU" sz="2400" dirty="0"/>
          </a:p>
          <a:p>
            <a:pPr marL="0" indent="0" algn="just">
              <a:buNone/>
            </a:pPr>
            <a:endParaRPr lang="hu-HU" sz="2200" dirty="0"/>
          </a:p>
        </p:txBody>
      </p:sp>
      <p:sp>
        <p:nvSpPr>
          <p:cNvPr id="2" name="Cím 1">
            <a:extLst>
              <a:ext uri="{FF2B5EF4-FFF2-40B4-BE49-F238E27FC236}">
                <a16:creationId xmlns:a16="http://schemas.microsoft.com/office/drawing/2014/main" id="{7A9998B4-2F31-1C69-F083-06D2C76751FE}"/>
              </a:ext>
            </a:extLst>
          </p:cNvPr>
          <p:cNvSpPr>
            <a:spLocks noGrp="1"/>
          </p:cNvSpPr>
          <p:nvPr>
            <p:ph type="title"/>
          </p:nvPr>
        </p:nvSpPr>
        <p:spPr>
          <a:xfrm>
            <a:off x="1703999" y="474818"/>
            <a:ext cx="8784000" cy="474704"/>
          </a:xfrm>
        </p:spPr>
        <p:txBody>
          <a:bodyPr/>
          <a:lstStyle/>
          <a:p>
            <a:pPr algn="ctr"/>
            <a:r>
              <a:rPr lang="hu-HU" sz="2800" b="1">
                <a:solidFill>
                  <a:srgbClr val="043C99"/>
                </a:solidFill>
              </a:rPr>
              <a:t>DÖNTÉS</a:t>
            </a:r>
            <a:endParaRPr lang="hu-HU" sz="2800"/>
          </a:p>
        </p:txBody>
      </p:sp>
      <p:pic>
        <p:nvPicPr>
          <p:cNvPr id="4" name="Kép 3">
            <a:extLst>
              <a:ext uri="{FF2B5EF4-FFF2-40B4-BE49-F238E27FC236}">
                <a16:creationId xmlns:a16="http://schemas.microsoft.com/office/drawing/2014/main" id="{05A848A3-73EF-44CA-546A-EEABBE444049}"/>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6280DF89-836A-3E30-89EF-6F541860F554}"/>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5953631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4A98D-5258-DF61-BA0E-6BF1B5F7D437}"/>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3A563FF9-BA51-16A5-8575-090355B67EEA}"/>
              </a:ext>
            </a:extLst>
          </p:cNvPr>
          <p:cNvSpPr>
            <a:spLocks noGrp="1"/>
          </p:cNvSpPr>
          <p:nvPr>
            <p:ph idx="1"/>
          </p:nvPr>
        </p:nvSpPr>
        <p:spPr>
          <a:xfrm>
            <a:off x="1703998" y="1600199"/>
            <a:ext cx="8784001" cy="3978235"/>
          </a:xfrm>
        </p:spPr>
        <p:txBody>
          <a:bodyPr/>
          <a:lstStyle/>
          <a:p>
            <a:pPr lvl="0" algn="just"/>
            <a:r>
              <a:rPr lang="hu-HU" sz="2400" dirty="0"/>
              <a:t>Szakmai segítségnyújtás az ösztöndíjas kutatási tervének megvalósításához.</a:t>
            </a:r>
          </a:p>
          <a:p>
            <a:pPr lvl="0" algn="just"/>
            <a:r>
              <a:rPr lang="hu-HU" sz="2400" b="1" dirty="0">
                <a:solidFill>
                  <a:srgbClr val="043C99"/>
                </a:solidFill>
              </a:rPr>
              <a:t>Legalább havonta egy alkalommal</a:t>
            </a:r>
            <a:r>
              <a:rPr lang="hu-HU" sz="2400" dirty="0"/>
              <a:t> köteles személyes/online </a:t>
            </a:r>
            <a:r>
              <a:rPr lang="hu-HU" sz="2400" b="1" dirty="0">
                <a:solidFill>
                  <a:srgbClr val="043C99"/>
                </a:solidFill>
              </a:rPr>
              <a:t>konzultációt folytatni</a:t>
            </a:r>
            <a:r>
              <a:rPr lang="hu-HU" sz="2400" dirty="0"/>
              <a:t> </a:t>
            </a:r>
            <a:r>
              <a:rPr lang="hu-HU" sz="2400" b="1" dirty="0">
                <a:solidFill>
                  <a:srgbClr val="043C99"/>
                </a:solidFill>
              </a:rPr>
              <a:t>az ösztöndíjassal a kutatási tevékenysége szakmai támogatása érdekében,</a:t>
            </a:r>
            <a:r>
              <a:rPr lang="hu-HU" sz="2400" dirty="0"/>
              <a:t> </a:t>
            </a:r>
            <a:r>
              <a:rPr lang="hu-HU" sz="2400" b="1" dirty="0">
                <a:solidFill>
                  <a:srgbClr val="043C99"/>
                </a:solidFill>
              </a:rPr>
              <a:t>amelynek igazolására az ösztöndíjas által is aláírt konzultációs naplót állít ki, mely az ösztöndíjas szakmai záró beszámolójához kerül csatolásra.</a:t>
            </a:r>
          </a:p>
          <a:p>
            <a:pPr lvl="0" algn="just"/>
            <a:r>
              <a:rPr lang="hu-HU" sz="2400" dirty="0"/>
              <a:t>Az ösztöndíjas szakmai záró beszámolója részeként témavezetői szakmai értékelés készítése.</a:t>
            </a:r>
          </a:p>
        </p:txBody>
      </p:sp>
      <p:sp>
        <p:nvSpPr>
          <p:cNvPr id="2" name="Cím 1">
            <a:extLst>
              <a:ext uri="{FF2B5EF4-FFF2-40B4-BE49-F238E27FC236}">
                <a16:creationId xmlns:a16="http://schemas.microsoft.com/office/drawing/2014/main" id="{03B1C07C-E1B1-86F4-1357-07F5EC312618}"/>
              </a:ext>
            </a:extLst>
          </p:cNvPr>
          <p:cNvSpPr>
            <a:spLocks noGrp="1"/>
          </p:cNvSpPr>
          <p:nvPr>
            <p:ph type="title"/>
          </p:nvPr>
        </p:nvSpPr>
        <p:spPr>
          <a:xfrm>
            <a:off x="1703999" y="424232"/>
            <a:ext cx="8784000" cy="744382"/>
          </a:xfrm>
        </p:spPr>
        <p:txBody>
          <a:bodyPr/>
          <a:lstStyle/>
          <a:p>
            <a:pPr algn="ctr"/>
            <a:r>
              <a:rPr lang="hu-HU" sz="2800" b="1">
                <a:solidFill>
                  <a:srgbClr val="043C99"/>
                </a:solidFill>
              </a:rPr>
              <a:t>TÉMAVEZETŐ FELADATAI</a:t>
            </a:r>
            <a:br>
              <a:rPr lang="hu-HU" sz="2800" b="1">
                <a:solidFill>
                  <a:srgbClr val="043C99"/>
                </a:solidFill>
              </a:rPr>
            </a:br>
            <a:r>
              <a:rPr lang="hu-HU" sz="2800" b="1">
                <a:solidFill>
                  <a:srgbClr val="043C99"/>
                </a:solidFill>
              </a:rPr>
              <a:t>alap, mester, doktori kategória</a:t>
            </a:r>
            <a:endParaRPr lang="hu-HU" sz="2800"/>
          </a:p>
        </p:txBody>
      </p:sp>
      <p:pic>
        <p:nvPicPr>
          <p:cNvPr id="4" name="Kép 3">
            <a:extLst>
              <a:ext uri="{FF2B5EF4-FFF2-40B4-BE49-F238E27FC236}">
                <a16:creationId xmlns:a16="http://schemas.microsoft.com/office/drawing/2014/main" id="{EEDF38F5-DDE7-6813-C35B-FBF95DDE2BEE}"/>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5FF50B68-BE4D-65F3-336B-BC1083B9609F}"/>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23891409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DE903B-8F83-6D5B-1F11-74819F755D08}"/>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181DC9E7-3480-903E-EB84-E5F306647EB5}"/>
              </a:ext>
            </a:extLst>
          </p:cNvPr>
          <p:cNvSpPr>
            <a:spLocks noGrp="1"/>
          </p:cNvSpPr>
          <p:nvPr>
            <p:ph idx="1"/>
          </p:nvPr>
        </p:nvSpPr>
        <p:spPr>
          <a:xfrm>
            <a:off x="1703997" y="1594502"/>
            <a:ext cx="8784001" cy="3764858"/>
          </a:xfrm>
        </p:spPr>
        <p:txBody>
          <a:bodyPr/>
          <a:lstStyle/>
          <a:p>
            <a:pPr marL="0" lvl="0" indent="0" algn="just">
              <a:buNone/>
            </a:pPr>
            <a:r>
              <a:rPr lang="hu-HU" sz="2400"/>
              <a:t>Oktatói, kutatói munkaviszonnyal, vagy munkavégzésre irányuló egyéb jogviszonnyal rendelkező személy, aki az ösztöndíjas kutatási tervében vállalt tudományághoz tartozóan oktatási, kutatási tevékenységet végez.</a:t>
            </a:r>
            <a:endParaRPr lang="hu-HU" sz="2400" dirty="0"/>
          </a:p>
        </p:txBody>
      </p:sp>
      <p:sp>
        <p:nvSpPr>
          <p:cNvPr id="2" name="Cím 1">
            <a:extLst>
              <a:ext uri="{FF2B5EF4-FFF2-40B4-BE49-F238E27FC236}">
                <a16:creationId xmlns:a16="http://schemas.microsoft.com/office/drawing/2014/main" id="{9CB385DD-C789-2AF5-947E-343A9B698E33}"/>
              </a:ext>
            </a:extLst>
          </p:cNvPr>
          <p:cNvSpPr>
            <a:spLocks noGrp="1"/>
          </p:cNvSpPr>
          <p:nvPr>
            <p:ph type="title"/>
          </p:nvPr>
        </p:nvSpPr>
        <p:spPr>
          <a:xfrm>
            <a:off x="1703998" y="642441"/>
            <a:ext cx="8784000" cy="744382"/>
          </a:xfrm>
        </p:spPr>
        <p:txBody>
          <a:bodyPr/>
          <a:lstStyle/>
          <a:p>
            <a:pPr algn="ctr"/>
            <a:r>
              <a:rPr lang="hu-HU" sz="2800" b="1">
                <a:solidFill>
                  <a:srgbClr val="043C99"/>
                </a:solidFill>
              </a:rPr>
              <a:t>KI LEHET TÉMAVEZETŐ</a:t>
            </a:r>
            <a:endParaRPr lang="hu-HU" sz="2800"/>
          </a:p>
        </p:txBody>
      </p:sp>
      <p:pic>
        <p:nvPicPr>
          <p:cNvPr id="4" name="Kép 3">
            <a:extLst>
              <a:ext uri="{FF2B5EF4-FFF2-40B4-BE49-F238E27FC236}">
                <a16:creationId xmlns:a16="http://schemas.microsoft.com/office/drawing/2014/main" id="{1B69B314-21FE-48D6-9587-C2E5E759BF1A}"/>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39613CD3-43C4-B5D3-CD94-961DBDAF06E9}"/>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8513364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AF1F5-7351-523D-5970-FBF23A47F4D5}"/>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8E9591CE-E2A3-7EB9-091C-B03C89FCB38E}"/>
              </a:ext>
            </a:extLst>
          </p:cNvPr>
          <p:cNvSpPr>
            <a:spLocks noGrp="1"/>
          </p:cNvSpPr>
          <p:nvPr>
            <p:ph idx="1"/>
          </p:nvPr>
        </p:nvSpPr>
        <p:spPr>
          <a:xfrm>
            <a:off x="1295400" y="1219200"/>
            <a:ext cx="9734550" cy="4140160"/>
          </a:xfrm>
        </p:spPr>
        <p:txBody>
          <a:bodyPr/>
          <a:lstStyle/>
          <a:p>
            <a:pPr marL="0" indent="0" algn="just">
              <a:buNone/>
            </a:pPr>
            <a:r>
              <a:rPr lang="hu-HU" sz="2400" b="1">
                <a:solidFill>
                  <a:srgbClr val="043C99"/>
                </a:solidFill>
              </a:rPr>
              <a:t>Az ösztöndíjas köteles a kommunikációjában és kiadványaiban feltüntetni a projekthivatkozást a kommunikáció/kiadvány nyelvétől függően:</a:t>
            </a:r>
          </a:p>
          <a:p>
            <a:pPr marL="0" indent="0" algn="just">
              <a:buNone/>
            </a:pPr>
            <a:r>
              <a:rPr lang="hu-HU" sz="2300"/>
              <a:t>„A …. [projektazonosító szám] számú projekt a Kulturális és Innovációs Minisztérium Nemzeti Kutatási Fejlesztési és Innovációs Alapból nyújtott támogatásával, a 2026-2.1.1-EKÖP Egyetemi kutatói ösztöndíj program finanszírozásában valósult meg.”</a:t>
            </a:r>
          </a:p>
          <a:p>
            <a:pPr marL="0" indent="0" algn="just">
              <a:buNone/>
            </a:pPr>
            <a:r>
              <a:rPr lang="en-US" sz="2300" noProof="0"/>
              <a:t>“Project no. …… [</a:t>
            </a:r>
            <a:r>
              <a:rPr lang="en-US" sz="2300" noProof="0" err="1"/>
              <a:t>projektazonosító</a:t>
            </a:r>
            <a:r>
              <a:rPr lang="en-US" sz="2300" noProof="0"/>
              <a:t> </a:t>
            </a:r>
            <a:r>
              <a:rPr lang="en-US" sz="2300" noProof="0" err="1"/>
              <a:t>szám</a:t>
            </a:r>
            <a:r>
              <a:rPr lang="en-US" sz="2300" noProof="0"/>
              <a:t>] has been implemented with the support provided by the Ministry of Culture and Innovation of Hungary from the National Research, Development and Innovation Fund, financed under the 2026-2.1.1-EKÖP University Research Scholarship </a:t>
            </a:r>
            <a:r>
              <a:rPr lang="en-US" sz="2300" noProof="0" err="1"/>
              <a:t>Programme</a:t>
            </a:r>
            <a:r>
              <a:rPr lang="en-US" sz="2300" noProof="0"/>
              <a:t> (EKÖP) funding scheme.”</a:t>
            </a:r>
          </a:p>
        </p:txBody>
      </p:sp>
      <p:sp>
        <p:nvSpPr>
          <p:cNvPr id="2" name="Cím 1">
            <a:extLst>
              <a:ext uri="{FF2B5EF4-FFF2-40B4-BE49-F238E27FC236}">
                <a16:creationId xmlns:a16="http://schemas.microsoft.com/office/drawing/2014/main" id="{E6E13B1A-E2F7-E406-CA20-71E1A04AA38A}"/>
              </a:ext>
            </a:extLst>
          </p:cNvPr>
          <p:cNvSpPr>
            <a:spLocks noGrp="1"/>
          </p:cNvSpPr>
          <p:nvPr>
            <p:ph type="title"/>
          </p:nvPr>
        </p:nvSpPr>
        <p:spPr>
          <a:xfrm>
            <a:off x="1703999" y="474818"/>
            <a:ext cx="8784000" cy="474704"/>
          </a:xfrm>
        </p:spPr>
        <p:txBody>
          <a:bodyPr/>
          <a:lstStyle/>
          <a:p>
            <a:pPr algn="ctr"/>
            <a:r>
              <a:rPr lang="hu-HU" sz="2800" b="1">
                <a:solidFill>
                  <a:srgbClr val="043C99"/>
                </a:solidFill>
              </a:rPr>
              <a:t>NYILVÁNOSSÁG</a:t>
            </a:r>
            <a:endParaRPr lang="hu-HU" sz="2800"/>
          </a:p>
        </p:txBody>
      </p:sp>
      <p:pic>
        <p:nvPicPr>
          <p:cNvPr id="4" name="Kép 3">
            <a:extLst>
              <a:ext uri="{FF2B5EF4-FFF2-40B4-BE49-F238E27FC236}">
                <a16:creationId xmlns:a16="http://schemas.microsoft.com/office/drawing/2014/main" id="{FD3C0B47-11EE-BB9D-ACCA-9427E1F178F1}"/>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98C073C7-AABF-DC08-ACFC-72F21AD2303D}"/>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09576631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BF4A0-0985-49D1-97CD-58A567E27DB7}"/>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3A05A365-6E83-3C85-8291-B16F9A74E685}"/>
              </a:ext>
            </a:extLst>
          </p:cNvPr>
          <p:cNvSpPr>
            <a:spLocks noGrp="1"/>
          </p:cNvSpPr>
          <p:nvPr>
            <p:ph idx="1"/>
          </p:nvPr>
        </p:nvSpPr>
        <p:spPr>
          <a:xfrm>
            <a:off x="1088230" y="1654425"/>
            <a:ext cx="10015535" cy="4140160"/>
          </a:xfrm>
        </p:spPr>
        <p:txBody>
          <a:bodyPr/>
          <a:lstStyle/>
          <a:p>
            <a:pPr marL="0" indent="0" algn="ctr">
              <a:spcAft>
                <a:spcPts val="1200"/>
              </a:spcAft>
              <a:buNone/>
            </a:pPr>
            <a:r>
              <a:rPr lang="hu-HU" sz="2400"/>
              <a:t>Amennyiben a logók megjelenítésére a publikáció jellege lehetőséget ad, a hivatalos grafikai logó használata is kötelező, mely letölthető az NKFIH  oldaláról:</a:t>
            </a:r>
          </a:p>
          <a:p>
            <a:pPr marL="0" indent="0" algn="ctr">
              <a:buNone/>
            </a:pPr>
            <a:r>
              <a:rPr lang="hu-HU" sz="2200">
                <a:hlinkClick r:id="rId2"/>
              </a:rPr>
              <a:t>https://nkfih.gov.hu/palyazoknak/aktualis-felhivasok/osztondijak/egyetemi-kutatoi-osztondij-program-2026</a:t>
            </a:r>
            <a:endParaRPr lang="hu-HU" sz="2200"/>
          </a:p>
        </p:txBody>
      </p:sp>
      <p:sp>
        <p:nvSpPr>
          <p:cNvPr id="2" name="Cím 1">
            <a:extLst>
              <a:ext uri="{FF2B5EF4-FFF2-40B4-BE49-F238E27FC236}">
                <a16:creationId xmlns:a16="http://schemas.microsoft.com/office/drawing/2014/main" id="{485F9A70-A09D-F128-19D6-5926A76BB4E6}"/>
              </a:ext>
            </a:extLst>
          </p:cNvPr>
          <p:cNvSpPr>
            <a:spLocks noGrp="1"/>
          </p:cNvSpPr>
          <p:nvPr>
            <p:ph type="title"/>
          </p:nvPr>
        </p:nvSpPr>
        <p:spPr>
          <a:xfrm>
            <a:off x="1703998" y="716952"/>
            <a:ext cx="8784000" cy="474704"/>
          </a:xfrm>
        </p:spPr>
        <p:txBody>
          <a:bodyPr/>
          <a:lstStyle/>
          <a:p>
            <a:pPr algn="ctr"/>
            <a:r>
              <a:rPr lang="hu-HU" sz="2800" b="1">
                <a:solidFill>
                  <a:srgbClr val="043C99"/>
                </a:solidFill>
              </a:rPr>
              <a:t>NYILVÁNOSSÁG</a:t>
            </a:r>
            <a:endParaRPr lang="hu-HU" sz="2800"/>
          </a:p>
        </p:txBody>
      </p:sp>
      <p:pic>
        <p:nvPicPr>
          <p:cNvPr id="4" name="Kép 3">
            <a:extLst>
              <a:ext uri="{FF2B5EF4-FFF2-40B4-BE49-F238E27FC236}">
                <a16:creationId xmlns:a16="http://schemas.microsoft.com/office/drawing/2014/main" id="{67A8B323-2F98-5C55-0F0D-BC7BB6E418D4}"/>
              </a:ext>
            </a:extLst>
          </p:cNvPr>
          <p:cNvPicPr>
            <a:picLocks noChangeAspect="1"/>
          </p:cNvPicPr>
          <p:nvPr/>
        </p:nvPicPr>
        <p:blipFill>
          <a:blip r:embed="rId3"/>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A3778D36-74A1-4654-6CF0-B2FB9FD225EB}"/>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392612031"/>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009384-A2DB-7861-805B-021870D094C0}"/>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5C273130-3B6F-DA21-C5C2-2B3F4F0EA94E}"/>
              </a:ext>
            </a:extLst>
          </p:cNvPr>
          <p:cNvSpPr>
            <a:spLocks noGrp="1"/>
          </p:cNvSpPr>
          <p:nvPr>
            <p:ph idx="1"/>
          </p:nvPr>
        </p:nvSpPr>
        <p:spPr>
          <a:xfrm>
            <a:off x="1462083" y="1283852"/>
            <a:ext cx="9267825" cy="4140160"/>
          </a:xfrm>
        </p:spPr>
        <p:txBody>
          <a:bodyPr/>
          <a:lstStyle/>
          <a:p>
            <a:pPr algn="just"/>
            <a:r>
              <a:rPr lang="hu-HU" sz="2400" b="1">
                <a:solidFill>
                  <a:srgbClr val="043C99"/>
                </a:solidFill>
              </a:rPr>
              <a:t>Ösztöndíj felhasználása: </a:t>
            </a:r>
            <a:r>
              <a:rPr lang="hu-HU" sz="2400"/>
              <a:t>Az ösztöndíj teljes összege elszámolási kötelezettség nélkül szabadon felhasználható.</a:t>
            </a:r>
          </a:p>
          <a:p>
            <a:pPr algn="just"/>
            <a:r>
              <a:rPr lang="hu-HU" sz="2400" b="1">
                <a:solidFill>
                  <a:srgbClr val="043C99"/>
                </a:solidFill>
              </a:rPr>
              <a:t>Záró beszámoló: </a:t>
            </a:r>
            <a:r>
              <a:rPr lang="hu-HU" sz="2400"/>
              <a:t>Az ösztöndíjas köteles a szerződésben rögzített ösztöndíjas időszak végétől számított 30 napon belül részletes, a Felhívásban közölt kötelező vállalások és a vállalt kutatási tervben rögzített feladatok végrehajtásáról szakmai záró beszámolót benyújtani a Támogató részére.</a:t>
            </a:r>
          </a:p>
          <a:p>
            <a:pPr algn="just"/>
            <a:r>
              <a:rPr lang="hu-HU" sz="2400" b="1">
                <a:solidFill>
                  <a:srgbClr val="043C99"/>
                </a:solidFill>
              </a:rPr>
              <a:t>Minősítés: </a:t>
            </a:r>
            <a:r>
              <a:rPr lang="hu-HU" sz="2400"/>
              <a:t>A Támogató a szakmai záró beszámolót legkésőbb 2027. október 31-ig minősíti.</a:t>
            </a:r>
          </a:p>
          <a:p>
            <a:pPr marL="0" indent="0" algn="just">
              <a:buNone/>
            </a:pPr>
            <a:endParaRPr lang="hu-HU" sz="2400"/>
          </a:p>
        </p:txBody>
      </p:sp>
      <p:sp>
        <p:nvSpPr>
          <p:cNvPr id="2" name="Cím 1">
            <a:extLst>
              <a:ext uri="{FF2B5EF4-FFF2-40B4-BE49-F238E27FC236}">
                <a16:creationId xmlns:a16="http://schemas.microsoft.com/office/drawing/2014/main" id="{5C60F40F-A098-A404-8A77-727397EF7641}"/>
              </a:ext>
            </a:extLst>
          </p:cNvPr>
          <p:cNvSpPr>
            <a:spLocks noGrp="1"/>
          </p:cNvSpPr>
          <p:nvPr>
            <p:ph type="title"/>
          </p:nvPr>
        </p:nvSpPr>
        <p:spPr>
          <a:xfrm>
            <a:off x="1704000" y="503393"/>
            <a:ext cx="8784000" cy="474704"/>
          </a:xfrm>
        </p:spPr>
        <p:txBody>
          <a:bodyPr/>
          <a:lstStyle/>
          <a:p>
            <a:pPr algn="ctr"/>
            <a:r>
              <a:rPr lang="hu-HU" sz="2800" b="1">
                <a:solidFill>
                  <a:srgbClr val="043C99"/>
                </a:solidFill>
              </a:rPr>
              <a:t>ÖSZTÖNDÍJ FELHASZNÁLÁS ÉS BESZÁMOLÁS</a:t>
            </a:r>
            <a:endParaRPr lang="hu-HU" sz="2800"/>
          </a:p>
        </p:txBody>
      </p:sp>
      <p:pic>
        <p:nvPicPr>
          <p:cNvPr id="4" name="Kép 3">
            <a:extLst>
              <a:ext uri="{FF2B5EF4-FFF2-40B4-BE49-F238E27FC236}">
                <a16:creationId xmlns:a16="http://schemas.microsoft.com/office/drawing/2014/main" id="{B598EE6C-AED2-653D-F04F-78DCDF6087F3}"/>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E798C0B8-B2FE-0069-A46E-FABCD3703643}"/>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186742449"/>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4C51B-1DE2-1D98-C307-2C450A924F50}"/>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404358C2-D1E5-51EA-CD5D-0A11836CF50C}"/>
              </a:ext>
            </a:extLst>
          </p:cNvPr>
          <p:cNvSpPr>
            <a:spLocks noGrp="1"/>
          </p:cNvSpPr>
          <p:nvPr>
            <p:ph idx="1"/>
          </p:nvPr>
        </p:nvSpPr>
        <p:spPr>
          <a:xfrm>
            <a:off x="1362000" y="1079592"/>
            <a:ext cx="9248850" cy="3633825"/>
          </a:xfrm>
        </p:spPr>
        <p:txBody>
          <a:bodyPr/>
          <a:lstStyle/>
          <a:p>
            <a:pPr algn="just"/>
            <a:r>
              <a:rPr lang="hu-HU" sz="2400"/>
              <a:t>Amennyiben a pályázó, illetve az ösztöndíjas lemond az ösztöndíjáról, írásban kell értesítenie a Támogatót. </a:t>
            </a:r>
            <a:r>
              <a:rPr lang="hu-HU" sz="2400" b="1">
                <a:solidFill>
                  <a:srgbClr val="043C99"/>
                </a:solidFill>
              </a:rPr>
              <a:t>A lemondás bejelentése hónapjának első napjától az ösztöndíjas ösztöndíjra nem jogosult</a:t>
            </a:r>
            <a:r>
              <a:rPr lang="hu-HU" sz="2400" b="1"/>
              <a:t>. </a:t>
            </a:r>
            <a:r>
              <a:rPr lang="hu-HU" sz="2400"/>
              <a:t>A lemondás bejelentése napjától számított </a:t>
            </a:r>
            <a:r>
              <a:rPr lang="hu-HU" sz="2400" b="1">
                <a:solidFill>
                  <a:srgbClr val="043C99"/>
                </a:solidFill>
              </a:rPr>
              <a:t>30 napon belül az ösztöndíjasnak szakmai záró beszámolót kell benyújtania</a:t>
            </a:r>
            <a:r>
              <a:rPr lang="hu-HU" sz="2400"/>
              <a:t> a Támogatónak. </a:t>
            </a:r>
          </a:p>
          <a:p>
            <a:pPr algn="just"/>
            <a:r>
              <a:rPr lang="hu-HU" sz="2400"/>
              <a:t>Amennyiben a beszámolót az ösztöndíjas nem nyújtja be vagy a beszámolót és a lemondás okát a Támogató nem fogadja el, javaslatot tehet az ösztöndíjas három évre történő kizárására. A Támogató megállapíthat továbbá az ösztöndíj korábbi kifizetései kapcsán jogosulatlanul igénybe vett támogatást.</a:t>
            </a:r>
          </a:p>
        </p:txBody>
      </p:sp>
      <p:sp>
        <p:nvSpPr>
          <p:cNvPr id="2" name="Cím 1">
            <a:extLst>
              <a:ext uri="{FF2B5EF4-FFF2-40B4-BE49-F238E27FC236}">
                <a16:creationId xmlns:a16="http://schemas.microsoft.com/office/drawing/2014/main" id="{CCCC9974-ADEB-9A95-B3DC-E173D4F08E36}"/>
              </a:ext>
            </a:extLst>
          </p:cNvPr>
          <p:cNvSpPr>
            <a:spLocks noGrp="1"/>
          </p:cNvSpPr>
          <p:nvPr>
            <p:ph type="title"/>
          </p:nvPr>
        </p:nvSpPr>
        <p:spPr>
          <a:xfrm>
            <a:off x="1704000" y="418640"/>
            <a:ext cx="8784000" cy="507600"/>
          </a:xfrm>
        </p:spPr>
        <p:txBody>
          <a:bodyPr/>
          <a:lstStyle/>
          <a:p>
            <a:pPr algn="ctr"/>
            <a:r>
              <a:rPr lang="hu-HU" sz="2800" b="1">
                <a:solidFill>
                  <a:srgbClr val="043C99"/>
                </a:solidFill>
              </a:rPr>
              <a:t>ÖSZTÖNDÍJ LEMONDÁSA</a:t>
            </a:r>
            <a:endParaRPr lang="hu-HU" sz="2800"/>
          </a:p>
        </p:txBody>
      </p:sp>
      <p:pic>
        <p:nvPicPr>
          <p:cNvPr id="4" name="Kép 3">
            <a:extLst>
              <a:ext uri="{FF2B5EF4-FFF2-40B4-BE49-F238E27FC236}">
                <a16:creationId xmlns:a16="http://schemas.microsoft.com/office/drawing/2014/main" id="{F54ECCB0-909D-561D-0BE8-BE26E4E65C49}"/>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ADBCE7B5-4383-CA5C-0834-DDB7DDB74875}"/>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396030173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C10941-0C0C-CC3D-9AEA-4997DC4E2C7A}"/>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832A1CAE-263A-D731-E7AE-613105E1FEF2}"/>
              </a:ext>
            </a:extLst>
          </p:cNvPr>
          <p:cNvSpPr>
            <a:spLocks noGrp="1"/>
          </p:cNvSpPr>
          <p:nvPr>
            <p:ph idx="1"/>
          </p:nvPr>
        </p:nvSpPr>
        <p:spPr>
          <a:xfrm>
            <a:off x="1533000" y="1637797"/>
            <a:ext cx="9126000" cy="3144256"/>
          </a:xfrm>
        </p:spPr>
        <p:txBody>
          <a:bodyPr/>
          <a:lstStyle/>
          <a:p>
            <a:pPr marL="0" indent="0" algn="just">
              <a:buNone/>
            </a:pPr>
            <a:r>
              <a:rPr lang="hu-HU" sz="2200" b="1">
                <a:solidFill>
                  <a:srgbClr val="043C99"/>
                </a:solidFill>
              </a:rPr>
              <a:t>Támogatás forrása: </a:t>
            </a:r>
            <a:r>
              <a:rPr lang="hu-HU" sz="2200"/>
              <a:t>A Kulturális és Innovációs Minisztérium a Nemzeti Kutatási, Fejlesztési és Innovációs Alapból, a Nemzeti Kutatási, Fejlesztési és Innovációs Hivatal útján, a nemzeti felsőoktatási kiválóságról szóló 24/2013. (II. 5.) Korm. rendelet alapján biztosít támogatást az Óbudai Egyetem számára. </a:t>
            </a:r>
          </a:p>
          <a:p>
            <a:pPr marL="0" indent="0">
              <a:buNone/>
            </a:pPr>
            <a:br>
              <a:rPr lang="hu-HU" sz="2200"/>
            </a:br>
            <a:r>
              <a:rPr lang="hu-HU" sz="2200" b="1">
                <a:solidFill>
                  <a:srgbClr val="043C99"/>
                </a:solidFill>
              </a:rPr>
              <a:t>Az ÓE EKÖP Általános Keret keretösszege: 136 986 418 Ft </a:t>
            </a:r>
          </a:p>
        </p:txBody>
      </p:sp>
      <p:sp>
        <p:nvSpPr>
          <p:cNvPr id="2" name="Cím 1">
            <a:extLst>
              <a:ext uri="{FF2B5EF4-FFF2-40B4-BE49-F238E27FC236}">
                <a16:creationId xmlns:a16="http://schemas.microsoft.com/office/drawing/2014/main" id="{64DDE066-ADC3-7F3C-1835-C2B72B0AC386}"/>
              </a:ext>
            </a:extLst>
          </p:cNvPr>
          <p:cNvSpPr>
            <a:spLocks noGrp="1"/>
          </p:cNvSpPr>
          <p:nvPr>
            <p:ph type="title"/>
          </p:nvPr>
        </p:nvSpPr>
        <p:spPr>
          <a:xfrm>
            <a:off x="1469925" y="733349"/>
            <a:ext cx="9252150" cy="805414"/>
          </a:xfrm>
        </p:spPr>
        <p:txBody>
          <a:bodyPr/>
          <a:lstStyle/>
          <a:p>
            <a:pPr algn="ctr"/>
            <a:r>
              <a:rPr lang="hu-HU" sz="2800" b="1">
                <a:solidFill>
                  <a:srgbClr val="043C99"/>
                </a:solidFill>
              </a:rPr>
              <a:t>EKÖP ÁLTALÁNOS KERET TÁMOGATÁS</a:t>
            </a:r>
            <a:br>
              <a:rPr lang="hu-HU" sz="2800" b="1">
                <a:solidFill>
                  <a:srgbClr val="043C99"/>
                </a:solidFill>
              </a:rPr>
            </a:br>
            <a:endParaRPr lang="hu-HU" sz="2800"/>
          </a:p>
        </p:txBody>
      </p:sp>
      <p:pic>
        <p:nvPicPr>
          <p:cNvPr id="4" name="Kép 3">
            <a:extLst>
              <a:ext uri="{FF2B5EF4-FFF2-40B4-BE49-F238E27FC236}">
                <a16:creationId xmlns:a16="http://schemas.microsoft.com/office/drawing/2014/main" id="{E72EF21B-60C4-696E-70A1-406B628C8FC0}"/>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3C993367-C6C6-04F9-1431-A737397609FC}"/>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06966387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FA0C6A-EA61-3A92-FBFD-D736A4DD3704}"/>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C3E2F929-65E6-2A88-1EF7-805428CBDF8F}"/>
              </a:ext>
            </a:extLst>
          </p:cNvPr>
          <p:cNvSpPr>
            <a:spLocks noGrp="1"/>
          </p:cNvSpPr>
          <p:nvPr>
            <p:ph idx="1"/>
          </p:nvPr>
        </p:nvSpPr>
        <p:spPr>
          <a:xfrm>
            <a:off x="1176336" y="1352341"/>
            <a:ext cx="9758363" cy="3633825"/>
          </a:xfrm>
        </p:spPr>
        <p:txBody>
          <a:bodyPr/>
          <a:lstStyle/>
          <a:p>
            <a:pPr marL="0" indent="0" algn="just">
              <a:buNone/>
            </a:pPr>
            <a:r>
              <a:rPr lang="hu-HU" sz="2400"/>
              <a:t>Amennyiben tartós betegség, várandósság, gyermek születése, hosszabb külföldi tartózkodás, egyéb méltányolható ok a benyújtott pályázat eredeti formában történő végrehajtását akadályozza, vagy az ösztöndíjasnak a hallgatói jogviszonya szünetel (passzív félév), de szándékában áll a kutatást folytatnia, lehetősége van az ösztöndíjas jogviszony alatt </a:t>
            </a:r>
            <a:r>
              <a:rPr lang="hu-HU" sz="2400" b="1">
                <a:solidFill>
                  <a:srgbClr val="043C99"/>
                </a:solidFill>
              </a:rPr>
              <a:t>legalább 2 legfeljebb 5 hónap időtartamra </a:t>
            </a:r>
            <a:r>
              <a:rPr lang="hu-HU" sz="2400"/>
              <a:t>(törthónap nem lehetséges) szüneteltetni az ösztöndíjas jogviszonyát. </a:t>
            </a:r>
          </a:p>
          <a:p>
            <a:endParaRPr lang="hu-HU"/>
          </a:p>
        </p:txBody>
      </p:sp>
      <p:sp>
        <p:nvSpPr>
          <p:cNvPr id="2" name="Cím 1">
            <a:extLst>
              <a:ext uri="{FF2B5EF4-FFF2-40B4-BE49-F238E27FC236}">
                <a16:creationId xmlns:a16="http://schemas.microsoft.com/office/drawing/2014/main" id="{1C2174FF-1A9C-01CE-9D53-54791C093ABF}"/>
              </a:ext>
            </a:extLst>
          </p:cNvPr>
          <p:cNvSpPr>
            <a:spLocks noGrp="1"/>
          </p:cNvSpPr>
          <p:nvPr>
            <p:ph type="title"/>
          </p:nvPr>
        </p:nvSpPr>
        <p:spPr>
          <a:xfrm>
            <a:off x="1704000" y="536199"/>
            <a:ext cx="8784000" cy="507600"/>
          </a:xfrm>
        </p:spPr>
        <p:txBody>
          <a:bodyPr/>
          <a:lstStyle/>
          <a:p>
            <a:pPr algn="ctr"/>
            <a:r>
              <a:rPr lang="hu-HU" sz="2800" b="1">
                <a:solidFill>
                  <a:srgbClr val="043C99"/>
                </a:solidFill>
              </a:rPr>
              <a:t>ÖSZTÖNDÍJ SZÜNETELTETÉSE</a:t>
            </a:r>
            <a:endParaRPr lang="hu-HU"/>
          </a:p>
        </p:txBody>
      </p:sp>
      <p:pic>
        <p:nvPicPr>
          <p:cNvPr id="4" name="Kép 3">
            <a:extLst>
              <a:ext uri="{FF2B5EF4-FFF2-40B4-BE49-F238E27FC236}">
                <a16:creationId xmlns:a16="http://schemas.microsoft.com/office/drawing/2014/main" id="{C7D981B9-8692-2C67-0D4C-97CC13E76FF2}"/>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CC70440F-E967-0872-01AA-9CFB543D9A68}"/>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916391482"/>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994F3-8A99-614E-D189-F68EDFF69EBC}"/>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8D8FEF80-2496-7427-95D6-F9B2FA4F9ADB}"/>
              </a:ext>
            </a:extLst>
          </p:cNvPr>
          <p:cNvSpPr>
            <a:spLocks noGrp="1"/>
          </p:cNvSpPr>
          <p:nvPr>
            <p:ph idx="1"/>
          </p:nvPr>
        </p:nvSpPr>
        <p:spPr>
          <a:xfrm>
            <a:off x="862012" y="1293562"/>
            <a:ext cx="10467976" cy="3633825"/>
          </a:xfrm>
        </p:spPr>
        <p:txBody>
          <a:bodyPr/>
          <a:lstStyle/>
          <a:p>
            <a:pPr marL="360000" indent="0" algn="just">
              <a:spcBef>
                <a:spcPts val="600"/>
              </a:spcBef>
              <a:buFont typeface="Wingdings" panose="05000000000000000000" pitchFamily="2" charset="2"/>
              <a:buChar char="Ø"/>
            </a:pPr>
            <a:r>
              <a:rPr lang="hu-HU" sz="2400"/>
              <a:t>Az ösztöndíjas jogviszony szüneteltetése iránti kérelmet és a módosított kutatási tervet, a szüneteltetés okát alátámasztó dokumentumok csatolásával a rektorhoz kell benyújtani, melyről a Támogató dönt.</a:t>
            </a:r>
          </a:p>
          <a:p>
            <a:pPr marL="360000" indent="0" algn="just">
              <a:spcBef>
                <a:spcPts val="600"/>
              </a:spcBef>
              <a:buFont typeface="Wingdings" panose="05000000000000000000" pitchFamily="2" charset="2"/>
              <a:buChar char="Ø"/>
            </a:pPr>
            <a:r>
              <a:rPr lang="hu-HU" sz="2400"/>
              <a:t>Amennyiben az ösztöndíjas az ösztöndíjas jogviszonyát szünetelteti, </a:t>
            </a:r>
            <a:r>
              <a:rPr lang="hu-HU" sz="2400" b="1">
                <a:solidFill>
                  <a:srgbClr val="043C99"/>
                </a:solidFill>
              </a:rPr>
              <a:t>a szüneteltetés idejére ösztöndíjra nem jogosult</a:t>
            </a:r>
            <a:r>
              <a:rPr lang="hu-HU" sz="2400"/>
              <a:t>. </a:t>
            </a:r>
          </a:p>
          <a:p>
            <a:pPr marL="360000" indent="0" algn="just">
              <a:spcBef>
                <a:spcPts val="600"/>
              </a:spcBef>
              <a:buFont typeface="Wingdings" panose="05000000000000000000" pitchFamily="2" charset="2"/>
              <a:buChar char="Ø"/>
            </a:pPr>
            <a:r>
              <a:rPr lang="hu-HU" sz="2400"/>
              <a:t>Az ösztöndíjas jogviszony </a:t>
            </a:r>
            <a:r>
              <a:rPr lang="hu-HU" sz="2400" b="1">
                <a:solidFill>
                  <a:srgbClr val="043C99"/>
                </a:solidFill>
              </a:rPr>
              <a:t>szüneteltetésének időtartama nem hosszabbítja meg az ösztöndíjas jogviszony időtartamát</a:t>
            </a:r>
            <a:r>
              <a:rPr lang="hu-HU" sz="2400"/>
              <a:t>.</a:t>
            </a:r>
          </a:p>
          <a:p>
            <a:endParaRPr lang="hu-HU"/>
          </a:p>
        </p:txBody>
      </p:sp>
      <p:sp>
        <p:nvSpPr>
          <p:cNvPr id="2" name="Cím 1">
            <a:extLst>
              <a:ext uri="{FF2B5EF4-FFF2-40B4-BE49-F238E27FC236}">
                <a16:creationId xmlns:a16="http://schemas.microsoft.com/office/drawing/2014/main" id="{3B98A122-EF61-7080-5B09-7CF9785DA062}"/>
              </a:ext>
            </a:extLst>
          </p:cNvPr>
          <p:cNvSpPr>
            <a:spLocks noGrp="1"/>
          </p:cNvSpPr>
          <p:nvPr>
            <p:ph type="title"/>
          </p:nvPr>
        </p:nvSpPr>
        <p:spPr>
          <a:xfrm>
            <a:off x="1704000" y="537650"/>
            <a:ext cx="8784000" cy="507600"/>
          </a:xfrm>
        </p:spPr>
        <p:txBody>
          <a:bodyPr/>
          <a:lstStyle/>
          <a:p>
            <a:pPr algn="ctr"/>
            <a:r>
              <a:rPr lang="hu-HU" sz="2800" b="1">
                <a:solidFill>
                  <a:srgbClr val="043C99"/>
                </a:solidFill>
              </a:rPr>
              <a:t>ÖSZTÖNDÍJ SZÜNETELTETÉSE</a:t>
            </a:r>
            <a:endParaRPr lang="hu-HU"/>
          </a:p>
        </p:txBody>
      </p:sp>
      <p:pic>
        <p:nvPicPr>
          <p:cNvPr id="4" name="Kép 3">
            <a:extLst>
              <a:ext uri="{FF2B5EF4-FFF2-40B4-BE49-F238E27FC236}">
                <a16:creationId xmlns:a16="http://schemas.microsoft.com/office/drawing/2014/main" id="{7381D8FF-9FCC-4E81-EFB5-A03C708D772F}"/>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E77437F3-45FF-3DE6-B266-611608B20586}"/>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0170084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51AC7A-8966-268C-CF7D-E4E46AE2F9FB}"/>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176F63CE-A44C-95F6-3372-D7B7DC83B8FB}"/>
              </a:ext>
            </a:extLst>
          </p:cNvPr>
          <p:cNvSpPr>
            <a:spLocks noGrp="1"/>
          </p:cNvSpPr>
          <p:nvPr>
            <p:ph idx="1"/>
          </p:nvPr>
        </p:nvSpPr>
        <p:spPr>
          <a:xfrm>
            <a:off x="990599" y="1099696"/>
            <a:ext cx="10506075" cy="4186679"/>
          </a:xfrm>
        </p:spPr>
        <p:txBody>
          <a:bodyPr/>
          <a:lstStyle/>
          <a:p>
            <a:r>
              <a:rPr lang="hu-HU" sz="2400" b="1">
                <a:solidFill>
                  <a:srgbClr val="043C99"/>
                </a:solidFill>
              </a:rPr>
              <a:t>Ösztöndíjszerződésben foglaltakat nem, vagy nem megfelelően teljesíti</a:t>
            </a:r>
          </a:p>
          <a:p>
            <a:pPr marL="0" indent="-936000">
              <a:buNone/>
            </a:pPr>
            <a:r>
              <a:rPr lang="hu-HU" sz="2400"/>
              <a:t>   A Támogató dönthet a támogatás visszavonásáról, valamint a korábbi kifizetések</a:t>
            </a:r>
          </a:p>
          <a:p>
            <a:pPr marL="0" indent="-936000">
              <a:spcBef>
                <a:spcPts val="0"/>
              </a:spcBef>
              <a:buNone/>
            </a:pPr>
            <a:r>
              <a:rPr lang="hu-HU" sz="2400"/>
              <a:t>   kapcsán jogosulatlanul igénybe vett támogatást állapíthat meg.</a:t>
            </a:r>
          </a:p>
          <a:p>
            <a:r>
              <a:rPr lang="hu-HU" sz="2400" b="1">
                <a:solidFill>
                  <a:srgbClr val="043C99"/>
                </a:solidFill>
              </a:rPr>
              <a:t>Az ösztöndíjas időszak alatt megszűnik a jogosultságot megalapozó jogviszonya</a:t>
            </a:r>
          </a:p>
          <a:p>
            <a:pPr marL="0" indent="0">
              <a:buNone/>
            </a:pPr>
            <a:r>
              <a:rPr lang="hu-HU" sz="2400"/>
              <a:t>   Az ösztöndíjas jogviszonya, ebből következően az ösztöndíj folyósítása is megszűnik.</a:t>
            </a:r>
          </a:p>
          <a:p>
            <a:pPr marL="0" indent="0">
              <a:buNone/>
            </a:pPr>
            <a:r>
              <a:rPr lang="hu-HU" sz="2400"/>
              <a:t>   A jogosultságot megalapozó jogviszony megszűnése hónapjának első napjától az</a:t>
            </a:r>
          </a:p>
          <a:p>
            <a:pPr marL="0" indent="0">
              <a:spcBef>
                <a:spcPts val="0"/>
              </a:spcBef>
              <a:buNone/>
            </a:pPr>
            <a:r>
              <a:rPr lang="hu-HU" sz="2400"/>
              <a:t>   ösztöndíjas ösztöndíjra nem jogosult.</a:t>
            </a:r>
            <a:endParaRPr lang="hu-HU" sz="1000"/>
          </a:p>
          <a:p>
            <a:r>
              <a:rPr lang="hu-HU" sz="2400" b="1">
                <a:solidFill>
                  <a:srgbClr val="043C99"/>
                </a:solidFill>
              </a:rPr>
              <a:t>Mindkét esetben 30 napon belül a kutatási tevékenység megvalósításáról szakmai záró beszámolót kell benyújtania.</a:t>
            </a:r>
          </a:p>
        </p:txBody>
      </p:sp>
      <p:sp>
        <p:nvSpPr>
          <p:cNvPr id="2" name="Cím 1">
            <a:extLst>
              <a:ext uri="{FF2B5EF4-FFF2-40B4-BE49-F238E27FC236}">
                <a16:creationId xmlns:a16="http://schemas.microsoft.com/office/drawing/2014/main" id="{9CABD79E-392F-7D9E-C0DB-A0D3AD79B244}"/>
              </a:ext>
            </a:extLst>
          </p:cNvPr>
          <p:cNvSpPr>
            <a:spLocks noGrp="1"/>
          </p:cNvSpPr>
          <p:nvPr>
            <p:ph type="title"/>
          </p:nvPr>
        </p:nvSpPr>
        <p:spPr>
          <a:xfrm>
            <a:off x="1704000" y="418640"/>
            <a:ext cx="8784000" cy="507600"/>
          </a:xfrm>
        </p:spPr>
        <p:txBody>
          <a:bodyPr/>
          <a:lstStyle/>
          <a:p>
            <a:pPr algn="ctr"/>
            <a:r>
              <a:rPr lang="hu-HU" sz="2800" b="1">
                <a:solidFill>
                  <a:srgbClr val="043C99"/>
                </a:solidFill>
              </a:rPr>
              <a:t>ÖSZTÖNDÍJAS JOGVISZONY MEGSZŰNÉSE</a:t>
            </a:r>
            <a:endParaRPr lang="hu-HU"/>
          </a:p>
        </p:txBody>
      </p:sp>
      <p:pic>
        <p:nvPicPr>
          <p:cNvPr id="4" name="Kép 3">
            <a:extLst>
              <a:ext uri="{FF2B5EF4-FFF2-40B4-BE49-F238E27FC236}">
                <a16:creationId xmlns:a16="http://schemas.microsoft.com/office/drawing/2014/main" id="{4854D362-F18E-32E8-5B8B-7EB3A1FC6F63}"/>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30BD9689-405F-E915-6E33-86AE1636D337}"/>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45635260"/>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09E09-8A99-B3C9-1138-13E298F11FE0}"/>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BA23072F-AE91-BD17-489A-A78AF46FF96D}"/>
              </a:ext>
            </a:extLst>
          </p:cNvPr>
          <p:cNvSpPr>
            <a:spLocks noGrp="1"/>
          </p:cNvSpPr>
          <p:nvPr>
            <p:ph idx="1"/>
          </p:nvPr>
        </p:nvSpPr>
        <p:spPr>
          <a:xfrm>
            <a:off x="1562100" y="1335660"/>
            <a:ext cx="9067800" cy="4186679"/>
          </a:xfrm>
        </p:spPr>
        <p:txBody>
          <a:bodyPr/>
          <a:lstStyle/>
          <a:p>
            <a:r>
              <a:rPr lang="hu-HU" sz="2400" b="1" dirty="0">
                <a:solidFill>
                  <a:srgbClr val="043C99"/>
                </a:solidFill>
              </a:rPr>
              <a:t>Felsőoktatási intézményváltásra vagy felsőoktatási intézményen belüli kar-, vagy szakváltásra az ösztöndíjas időszak alatt nincs lehetőség</a:t>
            </a:r>
            <a:r>
              <a:rPr lang="hu-HU" sz="2400" dirty="0"/>
              <a:t>.</a:t>
            </a:r>
          </a:p>
          <a:p>
            <a:r>
              <a:rPr lang="hu-HU" sz="2400" dirty="0"/>
              <a:t>Amennyiben az ösztöndíjas az ösztöndíjas időszakon belül felsőoktatási intézményt, kart vagy szakot vált, </a:t>
            </a:r>
            <a:r>
              <a:rPr lang="hu-HU" sz="2400"/>
              <a:t>ösztöndíjas jogviszonya </a:t>
            </a:r>
            <a:r>
              <a:rPr lang="hu-HU" sz="2400" dirty="0"/>
              <a:t>megszűnik, az intézmény-, kar-, szakváltásról szóló intézményi döntés </a:t>
            </a:r>
            <a:r>
              <a:rPr lang="hu-HU" sz="2400"/>
              <a:t>jogerőre emel-kedésének </a:t>
            </a:r>
            <a:r>
              <a:rPr lang="hu-HU" sz="2400" dirty="0"/>
              <a:t>napjától a számára megítélt ösztöndíjra nem jogosult.</a:t>
            </a:r>
          </a:p>
        </p:txBody>
      </p:sp>
      <p:sp>
        <p:nvSpPr>
          <p:cNvPr id="2" name="Cím 1">
            <a:extLst>
              <a:ext uri="{FF2B5EF4-FFF2-40B4-BE49-F238E27FC236}">
                <a16:creationId xmlns:a16="http://schemas.microsoft.com/office/drawing/2014/main" id="{60969154-3F7B-609C-E42F-B13CA0047292}"/>
              </a:ext>
            </a:extLst>
          </p:cNvPr>
          <p:cNvSpPr>
            <a:spLocks noGrp="1"/>
          </p:cNvSpPr>
          <p:nvPr>
            <p:ph type="title"/>
          </p:nvPr>
        </p:nvSpPr>
        <p:spPr>
          <a:xfrm>
            <a:off x="1704000" y="494840"/>
            <a:ext cx="8784000" cy="507600"/>
          </a:xfrm>
        </p:spPr>
        <p:txBody>
          <a:bodyPr/>
          <a:lstStyle/>
          <a:p>
            <a:pPr algn="ctr"/>
            <a:r>
              <a:rPr lang="hu-HU" sz="2800" b="1">
                <a:solidFill>
                  <a:srgbClr val="043C99"/>
                </a:solidFill>
              </a:rPr>
              <a:t>INTÉZMÉNY-/KAR-VAGY SZAKVÁLTÁS</a:t>
            </a:r>
            <a:endParaRPr lang="hu-HU"/>
          </a:p>
        </p:txBody>
      </p:sp>
      <p:pic>
        <p:nvPicPr>
          <p:cNvPr id="4" name="Kép 3">
            <a:extLst>
              <a:ext uri="{FF2B5EF4-FFF2-40B4-BE49-F238E27FC236}">
                <a16:creationId xmlns:a16="http://schemas.microsoft.com/office/drawing/2014/main" id="{855C126A-02A2-BF78-B107-737288EADE15}"/>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886577A9-AF09-5AB3-A56F-B68DF0117621}"/>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239718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0A6FEB-1C72-AE00-3CF9-DAEBC18B2543}"/>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C73413BD-D2EF-C779-F794-ADE0860B12F5}"/>
              </a:ext>
            </a:extLst>
          </p:cNvPr>
          <p:cNvSpPr>
            <a:spLocks noGrp="1"/>
          </p:cNvSpPr>
          <p:nvPr>
            <p:ph idx="1"/>
          </p:nvPr>
        </p:nvSpPr>
        <p:spPr>
          <a:xfrm>
            <a:off x="1533000" y="1704975"/>
            <a:ext cx="9126000" cy="1962458"/>
          </a:xfrm>
        </p:spPr>
        <p:txBody>
          <a:bodyPr/>
          <a:lstStyle/>
          <a:p>
            <a:pPr marL="0" indent="0" algn="ctr">
              <a:buNone/>
            </a:pPr>
            <a:endParaRPr lang="hu-HU">
              <a:hlinkClick r:id="rId2"/>
            </a:endParaRPr>
          </a:p>
          <a:p>
            <a:pPr marL="0" indent="0" algn="ctr">
              <a:buNone/>
            </a:pPr>
            <a:r>
              <a:rPr lang="hu-HU">
                <a:hlinkClick r:id="rId2"/>
              </a:rPr>
              <a:t>https://palyazat.uni-obuda.hu/ekop/</a:t>
            </a:r>
            <a:endParaRPr lang="hu-HU"/>
          </a:p>
        </p:txBody>
      </p:sp>
      <p:sp>
        <p:nvSpPr>
          <p:cNvPr id="2" name="Cím 1">
            <a:extLst>
              <a:ext uri="{FF2B5EF4-FFF2-40B4-BE49-F238E27FC236}">
                <a16:creationId xmlns:a16="http://schemas.microsoft.com/office/drawing/2014/main" id="{4E1E2250-6A67-A819-49A8-0ACEEEC537D4}"/>
              </a:ext>
            </a:extLst>
          </p:cNvPr>
          <p:cNvSpPr>
            <a:spLocks noGrp="1"/>
          </p:cNvSpPr>
          <p:nvPr>
            <p:ph type="title"/>
          </p:nvPr>
        </p:nvSpPr>
        <p:spPr>
          <a:xfrm>
            <a:off x="1704000" y="1344859"/>
            <a:ext cx="8784000" cy="507600"/>
          </a:xfrm>
        </p:spPr>
        <p:txBody>
          <a:bodyPr/>
          <a:lstStyle/>
          <a:p>
            <a:pPr algn="ctr"/>
            <a:r>
              <a:rPr lang="hu-HU" b="1">
                <a:solidFill>
                  <a:srgbClr val="043C99"/>
                </a:solidFill>
              </a:rPr>
              <a:t>TOVÁBBI INFORMÁCIÓ</a:t>
            </a:r>
            <a:endParaRPr lang="hu-HU"/>
          </a:p>
        </p:txBody>
      </p:sp>
      <p:pic>
        <p:nvPicPr>
          <p:cNvPr id="4" name="Kép 3">
            <a:extLst>
              <a:ext uri="{FF2B5EF4-FFF2-40B4-BE49-F238E27FC236}">
                <a16:creationId xmlns:a16="http://schemas.microsoft.com/office/drawing/2014/main" id="{203F5D4B-32CA-973C-B9BA-9CCD7DBCCC18}"/>
              </a:ext>
            </a:extLst>
          </p:cNvPr>
          <p:cNvPicPr>
            <a:picLocks noChangeAspect="1"/>
          </p:cNvPicPr>
          <p:nvPr/>
        </p:nvPicPr>
        <p:blipFill>
          <a:blip r:embed="rId3"/>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94434354-70D3-1C4F-406D-89872800B546}"/>
              </a:ext>
            </a:extLst>
          </p:cNvPr>
          <p:cNvPicPr/>
          <p:nvPr/>
        </p:nvPicPr>
        <p:blipFill rotWithShape="1">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37423704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8F782-483C-9A6D-5D80-9C5C17CDBE5B}"/>
            </a:ext>
          </a:extLst>
        </p:cNvPr>
        <p:cNvGrpSpPr/>
        <p:nvPr/>
      </p:nvGrpSpPr>
      <p:grpSpPr>
        <a:xfrm>
          <a:off x="0" y="0"/>
          <a:ext cx="0" cy="0"/>
          <a:chOff x="0" y="0"/>
          <a:chExt cx="0" cy="0"/>
        </a:xfrm>
      </p:grpSpPr>
      <p:pic>
        <p:nvPicPr>
          <p:cNvPr id="10" name="Kép 9">
            <a:extLst>
              <a:ext uri="{FF2B5EF4-FFF2-40B4-BE49-F238E27FC236}">
                <a16:creationId xmlns:a16="http://schemas.microsoft.com/office/drawing/2014/main" id="{E0707013-B020-B7AA-F83D-790A35ADB747}"/>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73544" y="5405536"/>
            <a:ext cx="2463432" cy="1194317"/>
          </a:xfrm>
          <a:prstGeom prst="rect">
            <a:avLst/>
          </a:prstGeom>
          <a:ln>
            <a:noFill/>
          </a:ln>
          <a:extLst>
            <a:ext uri="{53640926-AAD7-44D8-BBD7-CCE9431645EC}">
              <a14:shadowObscured xmlns:a14="http://schemas.microsoft.com/office/drawing/2010/main"/>
            </a:ext>
          </a:extLst>
        </p:spPr>
      </p:pic>
      <p:sp>
        <p:nvSpPr>
          <p:cNvPr id="6" name="Szövegdoboz 5">
            <a:extLst>
              <a:ext uri="{FF2B5EF4-FFF2-40B4-BE49-F238E27FC236}">
                <a16:creationId xmlns:a16="http://schemas.microsoft.com/office/drawing/2014/main" id="{C1FDDA2B-6DFE-40DC-BE5D-24A275EDE323}"/>
              </a:ext>
            </a:extLst>
          </p:cNvPr>
          <p:cNvSpPr txBox="1"/>
          <p:nvPr/>
        </p:nvSpPr>
        <p:spPr>
          <a:xfrm>
            <a:off x="1115579" y="872819"/>
            <a:ext cx="9827491" cy="830997"/>
          </a:xfrm>
          <a:prstGeom prst="rect">
            <a:avLst/>
          </a:prstGeom>
          <a:noFill/>
        </p:spPr>
        <p:txBody>
          <a:bodyPr wrap="square">
            <a:spAutoFit/>
          </a:bodyPr>
          <a:lstStyle/>
          <a:p>
            <a:pPr algn="ctr"/>
            <a:r>
              <a:rPr lang="hu-HU" sz="4800" dirty="0">
                <a:solidFill>
                  <a:srgbClr val="043C99"/>
                </a:solidFill>
                <a:latin typeface="Times New Roman" panose="02020603050405020304" pitchFamily="18" charset="0"/>
              </a:rPr>
              <a:t>KÖSZÖNJÜK A FIGYELMET!</a:t>
            </a:r>
          </a:p>
        </p:txBody>
      </p:sp>
      <p:sp>
        <p:nvSpPr>
          <p:cNvPr id="11" name="Szövegdoboz 10">
            <a:extLst>
              <a:ext uri="{FF2B5EF4-FFF2-40B4-BE49-F238E27FC236}">
                <a16:creationId xmlns:a16="http://schemas.microsoft.com/office/drawing/2014/main" id="{F734ED51-7A19-E429-06FD-964007ABCB73}"/>
              </a:ext>
            </a:extLst>
          </p:cNvPr>
          <p:cNvSpPr txBox="1"/>
          <p:nvPr/>
        </p:nvSpPr>
        <p:spPr>
          <a:xfrm>
            <a:off x="1115579" y="1803587"/>
            <a:ext cx="9627787" cy="3250826"/>
          </a:xfrm>
          <a:prstGeom prst="rect">
            <a:avLst/>
          </a:prstGeom>
          <a:noFill/>
        </p:spPr>
        <p:txBody>
          <a:bodyPr wrap="square" rtlCol="0">
            <a:spAutoFit/>
          </a:bodyPr>
          <a:lstStyle/>
          <a:p>
            <a:pPr marL="215900" indent="215900" algn="ctr">
              <a:lnSpc>
                <a:spcPct val="115000"/>
              </a:lnSpc>
              <a:spcAft>
                <a:spcPts val="800"/>
              </a:spcAft>
              <a:tabLst>
                <a:tab pos="450215" algn="l"/>
              </a:tabLst>
            </a:pPr>
            <a:r>
              <a:rPr lang="hu-HU" sz="2400" b="1" dirty="0">
                <a:solidFill>
                  <a:srgbClr val="043C99"/>
                </a:solidFill>
                <a:effectLst/>
                <a:latin typeface="Garamond" panose="02020404030301010803" pitchFamily="18" charset="0"/>
                <a:ea typeface="Verdana" panose="020B0604030504040204" pitchFamily="34" charset="0"/>
                <a:cs typeface="Verdana" panose="020B0604030504040204" pitchFamily="34" charset="0"/>
              </a:rPr>
              <a:t>Mesterképzés kategória és fiatal oktató, kutató kategória:</a:t>
            </a:r>
            <a:endParaRPr lang="hu-HU" sz="2400" dirty="0">
              <a:solidFill>
                <a:srgbClr val="043C99"/>
              </a:solidFill>
              <a:effectLst/>
              <a:latin typeface="Garamond" panose="02020404030301010803" pitchFamily="18" charset="0"/>
              <a:ea typeface="Calibri" panose="020F0502020204030204" pitchFamily="34" charset="0"/>
              <a:cs typeface="Times New Roman" panose="02020603050405020304" pitchFamily="18" charset="0"/>
            </a:endParaRPr>
          </a:p>
          <a:p>
            <a:pPr marL="215900" marR="48260" indent="215900" algn="ctr">
              <a:lnSpc>
                <a:spcPct val="115000"/>
              </a:lnSpc>
              <a:spcAft>
                <a:spcPts val="0"/>
              </a:spcAft>
              <a:tabLst>
                <a:tab pos="450215" algn="l"/>
              </a:tabLst>
            </a:pPr>
            <a:r>
              <a:rPr lang="hu-HU" sz="2400" dirty="0">
                <a:effectLst/>
                <a:latin typeface="Garamond" panose="02020404030301010803" pitchFamily="18" charset="0"/>
                <a:ea typeface="Verdana" panose="020B0604030504040204" pitchFamily="34" charset="0"/>
                <a:cs typeface="Verdana" panose="020B0604030504040204" pitchFamily="34" charset="0"/>
              </a:rPr>
              <a:t>Mihályi Laura pályázati szakértő</a:t>
            </a:r>
            <a:endParaRPr lang="hu-HU" sz="2400" dirty="0">
              <a:effectLst/>
              <a:latin typeface="Garamond" panose="02020404030301010803" pitchFamily="18" charset="0"/>
              <a:ea typeface="Calibri" panose="020F0502020204030204" pitchFamily="34" charset="0"/>
              <a:cs typeface="Times New Roman" panose="02020603050405020304" pitchFamily="18" charset="0"/>
            </a:endParaRPr>
          </a:p>
          <a:p>
            <a:pPr marL="215900" marR="48260" indent="215900" algn="ctr">
              <a:lnSpc>
                <a:spcPct val="115000"/>
              </a:lnSpc>
              <a:spcAft>
                <a:spcPts val="0"/>
              </a:spcAft>
              <a:tabLst>
                <a:tab pos="450215" algn="l"/>
              </a:tabLst>
            </a:pPr>
            <a:r>
              <a:rPr lang="hu-HU" sz="2400" dirty="0">
                <a:effectLst/>
                <a:latin typeface="Garamond" panose="02020404030301010803" pitchFamily="18" charset="0"/>
                <a:ea typeface="Calibri" panose="020F0502020204030204" pitchFamily="34" charset="0"/>
                <a:cs typeface="Times New Roman" panose="02020603050405020304" pitchFamily="18" charset="0"/>
              </a:rPr>
              <a:t>e-mail</a:t>
            </a:r>
            <a:r>
              <a:rPr lang="hu-HU" sz="2400" dirty="0">
                <a:effectLst/>
                <a:latin typeface="Garamond" panose="02020404030301010803" pitchFamily="18" charset="0"/>
                <a:ea typeface="Verdana" panose="020B0604030504040204" pitchFamily="34" charset="0"/>
                <a:cs typeface="Verdana" panose="020B0604030504040204" pitchFamily="34" charset="0"/>
              </a:rPr>
              <a:t>: </a:t>
            </a:r>
            <a:r>
              <a:rPr lang="hu-HU" sz="2400" dirty="0">
                <a:effectLst/>
                <a:latin typeface="Garamond" panose="02020404030301010803" pitchFamily="18" charset="0"/>
                <a:ea typeface="Calibri" panose="020F0502020204030204" pitchFamily="34" charset="0"/>
                <a:cs typeface="Times New Roman" panose="02020603050405020304" pitchFamily="18" charset="0"/>
                <a:hlinkClick r:id="rId4"/>
              </a:rPr>
              <a:t>ekopaltalanos@uni-obuda.hu</a:t>
            </a:r>
            <a:r>
              <a:rPr lang="hu-HU" sz="2400" dirty="0">
                <a:latin typeface="Garamond" panose="02020404030301010803" pitchFamily="18" charset="0"/>
                <a:ea typeface="Verdana" panose="020B0604030504040204" pitchFamily="34" charset="0"/>
                <a:cs typeface="Times New Roman" panose="02020603050405020304" pitchFamily="18" charset="0"/>
              </a:rPr>
              <a:t>, t</a:t>
            </a:r>
            <a:r>
              <a:rPr lang="hu-HU" sz="2400" dirty="0">
                <a:effectLst/>
                <a:latin typeface="Garamond" panose="02020404030301010803" pitchFamily="18" charset="0"/>
                <a:ea typeface="Verdana" panose="020B0604030504040204" pitchFamily="34" charset="0"/>
                <a:cs typeface="Verdana" panose="020B0604030504040204" pitchFamily="34" charset="0"/>
              </a:rPr>
              <a:t>elefonszám: +36 (30) 126 3805</a:t>
            </a:r>
            <a:endParaRPr lang="hu-HU" sz="2400" dirty="0">
              <a:effectLst/>
              <a:latin typeface="Garamond" panose="02020404030301010803" pitchFamily="18" charset="0"/>
              <a:ea typeface="Calibri" panose="020F0502020204030204" pitchFamily="34" charset="0"/>
              <a:cs typeface="Times New Roman" panose="02020603050405020304" pitchFamily="18" charset="0"/>
            </a:endParaRPr>
          </a:p>
          <a:p>
            <a:pPr marL="215900" marR="48260" indent="215900" algn="ctr">
              <a:lnSpc>
                <a:spcPct val="115000"/>
              </a:lnSpc>
              <a:spcAft>
                <a:spcPts val="0"/>
              </a:spcAft>
              <a:tabLst>
                <a:tab pos="450215" algn="l"/>
              </a:tabLst>
            </a:pPr>
            <a:r>
              <a:rPr lang="hu-HU" sz="2400" b="1" i="1" dirty="0">
                <a:solidFill>
                  <a:srgbClr val="0070C0"/>
                </a:solidFill>
                <a:effectLst/>
                <a:latin typeface="Garamond" panose="02020404030301010803" pitchFamily="18" charset="0"/>
                <a:ea typeface="Calibri" panose="020F0502020204030204" pitchFamily="34" charset="0"/>
                <a:cs typeface="Times New Roman" panose="02020603050405020304" pitchFamily="18" charset="0"/>
              </a:rPr>
              <a:t> </a:t>
            </a:r>
            <a:endParaRPr lang="hu-HU" sz="2400" dirty="0">
              <a:effectLst/>
              <a:latin typeface="Garamond" panose="02020404030301010803" pitchFamily="18" charset="0"/>
              <a:ea typeface="Calibri" panose="020F0502020204030204" pitchFamily="34" charset="0"/>
              <a:cs typeface="Times New Roman" panose="02020603050405020304" pitchFamily="18" charset="0"/>
            </a:endParaRPr>
          </a:p>
          <a:p>
            <a:pPr marL="215900" indent="215900" algn="ctr">
              <a:lnSpc>
                <a:spcPct val="115000"/>
              </a:lnSpc>
              <a:spcAft>
                <a:spcPts val="800"/>
              </a:spcAft>
              <a:tabLst>
                <a:tab pos="450215" algn="l"/>
              </a:tabLst>
            </a:pPr>
            <a:r>
              <a:rPr lang="hu-HU" sz="2400" b="1" dirty="0">
                <a:solidFill>
                  <a:srgbClr val="043C99"/>
                </a:solidFill>
                <a:effectLst/>
                <a:latin typeface="Garamond" panose="02020404030301010803" pitchFamily="18" charset="0"/>
                <a:ea typeface="Verdana" panose="020B0604030504040204" pitchFamily="34" charset="0"/>
                <a:cs typeface="Verdana" panose="020B0604030504040204" pitchFamily="34" charset="0"/>
              </a:rPr>
              <a:t>Alapképzés és doktori képzés kategória:</a:t>
            </a:r>
            <a:endParaRPr lang="hu-HU" sz="2400" dirty="0">
              <a:solidFill>
                <a:srgbClr val="043C99"/>
              </a:solidFill>
              <a:effectLst/>
              <a:latin typeface="Garamond" panose="02020404030301010803" pitchFamily="18" charset="0"/>
              <a:ea typeface="Calibri" panose="020F0502020204030204" pitchFamily="34" charset="0"/>
              <a:cs typeface="Times New Roman" panose="02020603050405020304" pitchFamily="18" charset="0"/>
            </a:endParaRPr>
          </a:p>
          <a:p>
            <a:pPr marL="215900" marR="48260" indent="215900" algn="ctr">
              <a:lnSpc>
                <a:spcPct val="115000"/>
              </a:lnSpc>
              <a:spcAft>
                <a:spcPts val="0"/>
              </a:spcAft>
              <a:tabLst>
                <a:tab pos="450215" algn="l"/>
              </a:tabLst>
            </a:pPr>
            <a:r>
              <a:rPr lang="hu-HU" sz="2400" dirty="0">
                <a:effectLst/>
                <a:latin typeface="Garamond" panose="02020404030301010803" pitchFamily="18" charset="0"/>
                <a:ea typeface="Calibri" panose="020F0502020204030204" pitchFamily="34" charset="0"/>
                <a:cs typeface="Times New Roman" panose="02020603050405020304" pitchFamily="18" charset="0"/>
              </a:rPr>
              <a:t>Kővári-</a:t>
            </a:r>
            <a:r>
              <a:rPr lang="hu-HU" sz="2400" dirty="0">
                <a:effectLst/>
                <a:latin typeface="Garamond" panose="02020404030301010803" pitchFamily="18" charset="0"/>
                <a:ea typeface="Verdana" panose="020B0604030504040204" pitchFamily="34" charset="0"/>
                <a:cs typeface="Verdana" panose="020B0604030504040204" pitchFamily="34" charset="0"/>
              </a:rPr>
              <a:t>Breuer Orsolya projektmenedzser </a:t>
            </a:r>
            <a:br>
              <a:rPr lang="hu-HU" sz="2400" dirty="0">
                <a:effectLst/>
                <a:latin typeface="Garamond" panose="02020404030301010803" pitchFamily="18" charset="0"/>
                <a:ea typeface="Verdana" panose="020B0604030504040204" pitchFamily="34" charset="0"/>
                <a:cs typeface="Verdana" panose="020B0604030504040204" pitchFamily="34" charset="0"/>
              </a:rPr>
            </a:br>
            <a:r>
              <a:rPr lang="hu-HU" sz="2400" dirty="0">
                <a:effectLst/>
                <a:latin typeface="Garamond" panose="02020404030301010803" pitchFamily="18" charset="0"/>
                <a:ea typeface="Verdana" panose="020B0604030504040204" pitchFamily="34" charset="0"/>
                <a:cs typeface="Verdana" panose="020B0604030504040204" pitchFamily="34" charset="0"/>
              </a:rPr>
              <a:t>e-mail: </a:t>
            </a:r>
            <a:r>
              <a:rPr lang="hu-HU" sz="2400" dirty="0">
                <a:effectLst/>
                <a:latin typeface="Garamond" panose="02020404030301010803" pitchFamily="18" charset="0"/>
                <a:ea typeface="Calibri" panose="020F0502020204030204" pitchFamily="34" charset="0"/>
                <a:cs typeface="Times New Roman" panose="02020603050405020304" pitchFamily="18" charset="0"/>
                <a:hlinkClick r:id="rId4"/>
              </a:rPr>
              <a:t>ekopaltalanos@uni-obuda.hu</a:t>
            </a:r>
            <a:r>
              <a:rPr lang="hu-HU" sz="2400" dirty="0">
                <a:effectLst/>
                <a:latin typeface="Garamond" panose="02020404030301010803" pitchFamily="18" charset="0"/>
                <a:ea typeface="Calibri" panose="020F0502020204030204" pitchFamily="34" charset="0"/>
                <a:cs typeface="Times New Roman" panose="02020603050405020304" pitchFamily="18" charset="0"/>
              </a:rPr>
              <a:t>, telefonszám</a:t>
            </a:r>
            <a:r>
              <a:rPr lang="hu-HU" sz="2400" dirty="0">
                <a:effectLst/>
                <a:latin typeface="Garamond" panose="02020404030301010803" pitchFamily="18" charset="0"/>
                <a:ea typeface="Verdana" panose="020B0604030504040204" pitchFamily="34" charset="0"/>
                <a:cs typeface="Verdana" panose="020B0604030504040204" pitchFamily="34" charset="0"/>
              </a:rPr>
              <a:t>: +36 (30) 263 5167</a:t>
            </a:r>
            <a:endParaRPr lang="hu-HU" sz="2400" dirty="0">
              <a:effectLst/>
              <a:latin typeface="Garamond" panose="02020404030301010803" pitchFamily="18" charset="0"/>
              <a:ea typeface="Calibri" panose="020F0502020204030204" pitchFamily="34" charset="0"/>
              <a:cs typeface="Times New Roman" panose="02020603050405020304" pitchFamily="18" charset="0"/>
            </a:endParaRPr>
          </a:p>
        </p:txBody>
      </p:sp>
      <p:pic>
        <p:nvPicPr>
          <p:cNvPr id="3" name="Kép 2">
            <a:extLst>
              <a:ext uri="{FF2B5EF4-FFF2-40B4-BE49-F238E27FC236}">
                <a16:creationId xmlns:a16="http://schemas.microsoft.com/office/drawing/2014/main" id="{47AE2C32-8228-E982-2283-54DE7C4B575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203986" y="5327843"/>
            <a:ext cx="2825339" cy="1116778"/>
          </a:xfrm>
          <a:prstGeom prst="rect">
            <a:avLst/>
          </a:prstGeom>
        </p:spPr>
      </p:pic>
    </p:spTree>
    <p:extLst>
      <p:ext uri="{BB962C8B-B14F-4D97-AF65-F5344CB8AC3E}">
        <p14:creationId xmlns:p14="http://schemas.microsoft.com/office/powerpoint/2010/main" val="42353236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5102AE-4107-867F-044D-3DD7FC13DF7B}"/>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09976CAD-2D6B-0719-ADB5-62CE768B8E3F}"/>
              </a:ext>
            </a:extLst>
          </p:cNvPr>
          <p:cNvSpPr>
            <a:spLocks noGrp="1"/>
          </p:cNvSpPr>
          <p:nvPr>
            <p:ph idx="1"/>
          </p:nvPr>
        </p:nvSpPr>
        <p:spPr>
          <a:xfrm>
            <a:off x="1154903" y="1234948"/>
            <a:ext cx="9882194" cy="3852178"/>
          </a:xfrm>
        </p:spPr>
        <p:txBody>
          <a:bodyPr/>
          <a:lstStyle/>
          <a:p>
            <a:pPr marL="0" indent="0" algn="ctr">
              <a:buNone/>
            </a:pPr>
            <a:r>
              <a:rPr lang="hu-HU" sz="2200">
                <a:ea typeface="Calibri" panose="020F0502020204030204" pitchFamily="34" charset="0"/>
                <a:cs typeface="Calibri" panose="020F0502020204030204" pitchFamily="34" charset="0"/>
              </a:rPr>
              <a:t>A támogatás pályázat útján nyerhető el ösztöndíj formájában, amelynek a pályázó a pályázatában megjelölt bankszámlájára történő folyósításáról a Támogató gondoskodik.</a:t>
            </a:r>
          </a:p>
          <a:p>
            <a:pPr marL="0" indent="0" algn="ctr">
              <a:spcBef>
                <a:spcPts val="0"/>
              </a:spcBef>
              <a:buNone/>
            </a:pPr>
            <a:br>
              <a:rPr lang="hu-HU" sz="2200">
                <a:ea typeface="Calibri" panose="020F0502020204030204" pitchFamily="34" charset="0"/>
                <a:cs typeface="Calibri" panose="020F0502020204030204" pitchFamily="34" charset="0"/>
              </a:rPr>
            </a:br>
            <a:r>
              <a:rPr lang="hu-HU" sz="2200">
                <a:ea typeface="Calibri" panose="020F0502020204030204" pitchFamily="34" charset="0"/>
                <a:cs typeface="Calibri" panose="020F0502020204030204" pitchFamily="34" charset="0"/>
              </a:rPr>
              <a:t>Óbudai Egyetem EKÖP programjában </a:t>
            </a:r>
            <a:r>
              <a:rPr lang="hu-HU" sz="2200" err="1">
                <a:ea typeface="Calibri" panose="020F0502020204030204" pitchFamily="34" charset="0"/>
                <a:cs typeface="Calibri" panose="020F0502020204030204" pitchFamily="34" charset="0"/>
              </a:rPr>
              <a:t>kategóriánként</a:t>
            </a:r>
            <a:r>
              <a:rPr lang="hu-HU" sz="2200">
                <a:ea typeface="Calibri" panose="020F0502020204030204" pitchFamily="34" charset="0"/>
                <a:cs typeface="Calibri" panose="020F0502020204030204" pitchFamily="34" charset="0"/>
              </a:rPr>
              <a:t> elnyerhető ösztöndíj mértéke:</a:t>
            </a:r>
          </a:p>
          <a:p>
            <a:pPr marL="0" indent="0" algn="ctr">
              <a:buNone/>
            </a:pPr>
            <a:r>
              <a:rPr lang="hu-HU" sz="2200" b="1">
                <a:solidFill>
                  <a:srgbClr val="043C99"/>
                </a:solidFill>
              </a:rPr>
              <a:t>Alapképzés: </a:t>
            </a:r>
            <a:r>
              <a:rPr lang="hu-HU" sz="2200">
                <a:ea typeface="Calibri" panose="020F0502020204030204" pitchFamily="34" charset="0"/>
                <a:cs typeface="Calibri" panose="020F0502020204030204" pitchFamily="34" charset="0"/>
              </a:rPr>
              <a:t>		</a:t>
            </a:r>
            <a:r>
              <a:rPr lang="hu-HU" sz="2200" b="1">
                <a:solidFill>
                  <a:srgbClr val="043C99"/>
                </a:solidFill>
                <a:ea typeface="Calibri" panose="020F0502020204030204" pitchFamily="34" charset="0"/>
                <a:cs typeface="Calibri" panose="020F0502020204030204" pitchFamily="34" charset="0"/>
              </a:rPr>
              <a:t>125 000 Ft/hó</a:t>
            </a:r>
          </a:p>
          <a:p>
            <a:pPr marL="0" indent="0" algn="ctr">
              <a:buNone/>
            </a:pPr>
            <a:r>
              <a:rPr lang="hu-HU" sz="2200" b="1">
                <a:solidFill>
                  <a:srgbClr val="043C99"/>
                </a:solidFill>
              </a:rPr>
              <a:t>Mesterképzés: </a:t>
            </a:r>
            <a:r>
              <a:rPr lang="hu-HU" sz="2200" b="1">
                <a:solidFill>
                  <a:srgbClr val="043C99"/>
                </a:solidFill>
                <a:ea typeface="Calibri" panose="020F0502020204030204" pitchFamily="34" charset="0"/>
                <a:cs typeface="Calibri" panose="020F0502020204030204" pitchFamily="34" charset="0"/>
              </a:rPr>
              <a:t>		170 000 Ft/hó</a:t>
            </a:r>
          </a:p>
          <a:p>
            <a:pPr marL="0" indent="0" algn="ctr">
              <a:buNone/>
            </a:pPr>
            <a:r>
              <a:rPr lang="hu-HU" sz="2200" b="1">
                <a:solidFill>
                  <a:srgbClr val="043C99"/>
                </a:solidFill>
              </a:rPr>
              <a:t>Doktori képzés: </a:t>
            </a:r>
            <a:r>
              <a:rPr lang="hu-HU" sz="2200" b="1">
                <a:solidFill>
                  <a:srgbClr val="043C99"/>
                </a:solidFill>
                <a:ea typeface="Calibri" panose="020F0502020204030204" pitchFamily="34" charset="0"/>
                <a:cs typeface="Calibri" panose="020F0502020204030204" pitchFamily="34" charset="0"/>
              </a:rPr>
              <a:t>	200 000 Ft/hó</a:t>
            </a:r>
          </a:p>
          <a:p>
            <a:pPr marL="0" indent="0" algn="ctr">
              <a:buNone/>
            </a:pPr>
            <a:r>
              <a:rPr lang="hu-HU" sz="2200" b="1">
                <a:solidFill>
                  <a:srgbClr val="043C99"/>
                </a:solidFill>
              </a:rPr>
              <a:t>Fiatal oktató / kutató: </a:t>
            </a:r>
            <a:r>
              <a:rPr lang="hu-HU" sz="2200" b="1">
                <a:solidFill>
                  <a:srgbClr val="043C99"/>
                </a:solidFill>
                <a:ea typeface="Calibri" panose="020F0502020204030204" pitchFamily="34" charset="0"/>
                <a:cs typeface="Calibri" panose="020F0502020204030204" pitchFamily="34" charset="0"/>
              </a:rPr>
              <a:t>	200 000 Ft/</a:t>
            </a:r>
            <a:r>
              <a:rPr lang="hu-HU" sz="2400" b="1">
                <a:solidFill>
                  <a:srgbClr val="043C99"/>
                </a:solidFill>
                <a:ea typeface="Calibri" panose="020F0502020204030204" pitchFamily="34" charset="0"/>
                <a:cs typeface="Calibri" panose="020F0502020204030204" pitchFamily="34" charset="0"/>
              </a:rPr>
              <a:t>hó</a:t>
            </a:r>
          </a:p>
          <a:p>
            <a:pPr marL="0" indent="0" algn="just">
              <a:buNone/>
            </a:pPr>
            <a:endParaRPr lang="hu-HU" sz="2200" b="1">
              <a:solidFill>
                <a:srgbClr val="043C99"/>
              </a:solidFill>
            </a:endParaRPr>
          </a:p>
        </p:txBody>
      </p:sp>
      <p:sp>
        <p:nvSpPr>
          <p:cNvPr id="2" name="Cím 1">
            <a:extLst>
              <a:ext uri="{FF2B5EF4-FFF2-40B4-BE49-F238E27FC236}">
                <a16:creationId xmlns:a16="http://schemas.microsoft.com/office/drawing/2014/main" id="{ECA1CC09-FB8E-357D-623D-AEFD8749C493}"/>
              </a:ext>
            </a:extLst>
          </p:cNvPr>
          <p:cNvSpPr>
            <a:spLocks noGrp="1"/>
          </p:cNvSpPr>
          <p:nvPr>
            <p:ph type="title"/>
          </p:nvPr>
        </p:nvSpPr>
        <p:spPr>
          <a:xfrm>
            <a:off x="1704000" y="418640"/>
            <a:ext cx="8784000" cy="508403"/>
          </a:xfrm>
        </p:spPr>
        <p:txBody>
          <a:bodyPr/>
          <a:lstStyle/>
          <a:p>
            <a:pPr algn="ctr"/>
            <a:r>
              <a:rPr lang="hu-HU" sz="2800" b="1">
                <a:solidFill>
                  <a:srgbClr val="043C99"/>
                </a:solidFill>
              </a:rPr>
              <a:t>AZ ÖSZTÖNDÍJ FORMÁJA ÉS ÖSSZEGE</a:t>
            </a:r>
            <a:endParaRPr lang="hu-HU" sz="2800"/>
          </a:p>
        </p:txBody>
      </p:sp>
      <p:pic>
        <p:nvPicPr>
          <p:cNvPr id="4" name="Kép 3">
            <a:extLst>
              <a:ext uri="{FF2B5EF4-FFF2-40B4-BE49-F238E27FC236}">
                <a16:creationId xmlns:a16="http://schemas.microsoft.com/office/drawing/2014/main" id="{B623B194-3757-8C34-F5D2-ADDCA7816894}"/>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287A3BAB-46E5-51EE-25E5-E7E31E519336}"/>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420692357"/>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F3E028-59DD-BCF7-5CB9-C48F2C9F2E30}"/>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1337A9FD-8CED-F966-4DF6-00C76A183ECC}"/>
              </a:ext>
            </a:extLst>
          </p:cNvPr>
          <p:cNvSpPr>
            <a:spLocks noGrp="1"/>
          </p:cNvSpPr>
          <p:nvPr>
            <p:ph idx="1"/>
          </p:nvPr>
        </p:nvSpPr>
        <p:spPr>
          <a:xfrm>
            <a:off x="1533000" y="1060685"/>
            <a:ext cx="9126000" cy="3849213"/>
          </a:xfrm>
        </p:spPr>
        <p:txBody>
          <a:bodyPr/>
          <a:lstStyle/>
          <a:p>
            <a:pPr marL="0" indent="0">
              <a:buNone/>
            </a:pPr>
            <a:r>
              <a:rPr lang="hu-HU" sz="2200" b="1" u="sng">
                <a:solidFill>
                  <a:srgbClr val="043C99"/>
                </a:solidFill>
              </a:rPr>
              <a:t>Ösztöndíjas időszak</a:t>
            </a:r>
            <a:r>
              <a:rPr lang="hu-HU" sz="2200" b="1">
                <a:solidFill>
                  <a:srgbClr val="043C99"/>
                </a:solidFill>
              </a:rPr>
              <a:t>:</a:t>
            </a:r>
          </a:p>
          <a:p>
            <a:pPr marL="0" indent="0" algn="just">
              <a:spcBef>
                <a:spcPts val="1200"/>
              </a:spcBef>
              <a:buNone/>
            </a:pPr>
            <a:r>
              <a:rPr lang="hu-HU" sz="2000" b="1">
                <a:solidFill>
                  <a:srgbClr val="043C99"/>
                </a:solidFill>
              </a:rPr>
              <a:t>Alapképzés:</a:t>
            </a:r>
            <a:r>
              <a:rPr lang="hu-HU" sz="2000">
                <a:ea typeface="Calibri" panose="020F0502020204030204" pitchFamily="34" charset="0"/>
                <a:cs typeface="Calibri" panose="020F0502020204030204" pitchFamily="34" charset="0"/>
              </a:rPr>
              <a:t>		5 hónap: 2026. szeptember 1 – 2027. január 31.</a:t>
            </a:r>
          </a:p>
          <a:p>
            <a:pPr marL="0" indent="0" algn="just">
              <a:buNone/>
            </a:pPr>
            <a:r>
              <a:rPr lang="hu-HU" sz="2000">
                <a:ea typeface="Calibri" panose="020F0502020204030204" pitchFamily="34" charset="0"/>
                <a:cs typeface="Calibri" panose="020F0502020204030204" pitchFamily="34" charset="0"/>
              </a:rPr>
              <a:t>			10 hónap: 2026. szeptember 1 – 2027. június 30. </a:t>
            </a:r>
          </a:p>
          <a:p>
            <a:pPr marL="0" indent="0" algn="just">
              <a:buNone/>
            </a:pPr>
            <a:r>
              <a:rPr lang="hu-HU" sz="2000" b="1">
                <a:solidFill>
                  <a:srgbClr val="043C99"/>
                </a:solidFill>
              </a:rPr>
              <a:t>Mesterképzés:</a:t>
            </a:r>
            <a:r>
              <a:rPr lang="hu-HU" sz="2000">
                <a:ea typeface="Calibri" panose="020F0502020204030204" pitchFamily="34" charset="0"/>
                <a:cs typeface="Calibri" panose="020F0502020204030204" pitchFamily="34" charset="0"/>
              </a:rPr>
              <a:t>		5 hónap: 2026. szeptember 1 – 2027. január 31.</a:t>
            </a:r>
          </a:p>
          <a:p>
            <a:pPr marL="0" indent="0" algn="just">
              <a:buNone/>
            </a:pPr>
            <a:r>
              <a:rPr lang="hu-HU" sz="2000">
                <a:ea typeface="Calibri" panose="020F0502020204030204" pitchFamily="34" charset="0"/>
                <a:cs typeface="Calibri" panose="020F0502020204030204" pitchFamily="34" charset="0"/>
              </a:rPr>
              <a:t>			10 hónap: 2026. szeptember 1 – 2027. június 30. </a:t>
            </a:r>
          </a:p>
          <a:p>
            <a:pPr marL="0" indent="0" algn="just">
              <a:buNone/>
            </a:pPr>
            <a:r>
              <a:rPr lang="hu-HU" sz="2000" b="1">
                <a:solidFill>
                  <a:srgbClr val="043C99"/>
                </a:solidFill>
              </a:rPr>
              <a:t>Doktori képzés:	</a:t>
            </a:r>
            <a:r>
              <a:rPr lang="hu-HU" sz="2000">
                <a:ea typeface="Calibri" panose="020F0502020204030204" pitchFamily="34" charset="0"/>
                <a:cs typeface="Calibri" panose="020F0502020204030204" pitchFamily="34" charset="0"/>
              </a:rPr>
              <a:t> 	12 hónap: 2026. szeptember 1 – 2027. augusztus 31.</a:t>
            </a:r>
          </a:p>
          <a:p>
            <a:pPr marL="0" indent="0" algn="just">
              <a:buNone/>
            </a:pPr>
            <a:r>
              <a:rPr lang="hu-HU" sz="2000" b="1">
                <a:solidFill>
                  <a:srgbClr val="043C99"/>
                </a:solidFill>
              </a:rPr>
              <a:t>Fiatal oktató/ kutató:</a:t>
            </a:r>
            <a:r>
              <a:rPr lang="hu-HU" sz="2000">
                <a:ea typeface="Calibri" panose="020F0502020204030204" pitchFamily="34" charset="0"/>
                <a:cs typeface="Calibri" panose="020F0502020204030204" pitchFamily="34" charset="0"/>
              </a:rPr>
              <a:t>	12 hónap: 2026. szeptember 1 – 2027. augusztus 31.</a:t>
            </a:r>
          </a:p>
          <a:p>
            <a:pPr marL="0" indent="0" algn="just">
              <a:buNone/>
            </a:pPr>
            <a:endParaRPr lang="hu-HU" sz="2000">
              <a:ea typeface="Calibri" panose="020F0502020204030204" pitchFamily="34" charset="0"/>
              <a:cs typeface="Calibri" panose="020F0502020204030204" pitchFamily="34" charset="0"/>
            </a:endParaRPr>
          </a:p>
          <a:p>
            <a:pPr marL="0" indent="0" algn="just">
              <a:spcBef>
                <a:spcPts val="600"/>
              </a:spcBef>
              <a:buNone/>
            </a:pPr>
            <a:r>
              <a:rPr lang="hu-HU" sz="2000" b="1" u="sng">
                <a:solidFill>
                  <a:srgbClr val="043C99"/>
                </a:solidFill>
              </a:rPr>
              <a:t>Megszűnés esetei</a:t>
            </a:r>
            <a:r>
              <a:rPr lang="hu-HU" sz="2000" b="1">
                <a:solidFill>
                  <a:srgbClr val="043C99"/>
                </a:solidFill>
              </a:rPr>
              <a:t>:	</a:t>
            </a:r>
            <a:r>
              <a:rPr lang="hu-HU" sz="2000">
                <a:ea typeface="Calibri" panose="020F0502020204030204" pitchFamily="34" charset="0"/>
                <a:cs typeface="Calibri" panose="020F0502020204030204" pitchFamily="34" charset="0"/>
              </a:rPr>
              <a:t>Jogosultságot megalapozó jogviszony megszűnése.</a:t>
            </a:r>
          </a:p>
          <a:p>
            <a:pPr marL="0" indent="0" algn="ctr">
              <a:spcBef>
                <a:spcPts val="600"/>
              </a:spcBef>
              <a:buNone/>
            </a:pPr>
            <a:r>
              <a:rPr lang="hu-HU" sz="2000">
                <a:ea typeface="Calibri" panose="020F0502020204030204" pitchFamily="34" charset="0"/>
                <a:cs typeface="Calibri" panose="020F0502020204030204" pitchFamily="34" charset="0"/>
              </a:rPr>
              <a:t>	          Abszolutórium megszerzése félévének utolsó napja.</a:t>
            </a:r>
          </a:p>
          <a:p>
            <a:endParaRPr lang="hu-HU"/>
          </a:p>
        </p:txBody>
      </p:sp>
      <p:sp>
        <p:nvSpPr>
          <p:cNvPr id="2" name="Cím 1">
            <a:extLst>
              <a:ext uri="{FF2B5EF4-FFF2-40B4-BE49-F238E27FC236}">
                <a16:creationId xmlns:a16="http://schemas.microsoft.com/office/drawing/2014/main" id="{6F2F0ABD-0677-2DA3-C1DF-252D9CEE3C70}"/>
              </a:ext>
            </a:extLst>
          </p:cNvPr>
          <p:cNvSpPr>
            <a:spLocks noGrp="1"/>
          </p:cNvSpPr>
          <p:nvPr>
            <p:ph type="title"/>
          </p:nvPr>
        </p:nvSpPr>
        <p:spPr>
          <a:xfrm>
            <a:off x="1533000" y="388021"/>
            <a:ext cx="9126000" cy="507600"/>
          </a:xfrm>
        </p:spPr>
        <p:txBody>
          <a:bodyPr/>
          <a:lstStyle/>
          <a:p>
            <a:pPr algn="ctr"/>
            <a:r>
              <a:rPr lang="hu-HU" sz="2800" b="1">
                <a:solidFill>
                  <a:srgbClr val="043C99"/>
                </a:solidFill>
              </a:rPr>
              <a:t>AZ ÖSZTÖNDÍJ IDŐTARTAMA ÉS MEGSZŰNÉSE</a:t>
            </a:r>
            <a:endParaRPr lang="hu-HU" sz="2800"/>
          </a:p>
        </p:txBody>
      </p:sp>
      <p:pic>
        <p:nvPicPr>
          <p:cNvPr id="4" name="Kép 3">
            <a:extLst>
              <a:ext uri="{FF2B5EF4-FFF2-40B4-BE49-F238E27FC236}">
                <a16:creationId xmlns:a16="http://schemas.microsoft.com/office/drawing/2014/main" id="{55940B18-82B5-2617-B9A4-83A485B2F8F6}"/>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06CDE029-F90C-1CEC-393B-7F3F0D961537}"/>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97710150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B459E-38D6-FF92-AA73-5FC47A96B46F}"/>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84E546AB-D9F6-BD19-01FC-F42D14D47983}"/>
              </a:ext>
            </a:extLst>
          </p:cNvPr>
          <p:cNvSpPr>
            <a:spLocks noGrp="1"/>
          </p:cNvSpPr>
          <p:nvPr>
            <p:ph idx="1"/>
          </p:nvPr>
        </p:nvSpPr>
        <p:spPr>
          <a:xfrm>
            <a:off x="1533000" y="1455192"/>
            <a:ext cx="9126000" cy="3633825"/>
          </a:xfrm>
        </p:spPr>
        <p:txBody>
          <a:bodyPr/>
          <a:lstStyle/>
          <a:p>
            <a:pPr marL="0" indent="0">
              <a:buNone/>
            </a:pPr>
            <a:r>
              <a:rPr lang="hu-HU" sz="2200"/>
              <a:t>Az a </a:t>
            </a:r>
            <a:r>
              <a:rPr lang="hu-HU" sz="2200" b="1">
                <a:solidFill>
                  <a:srgbClr val="043C99"/>
                </a:solidFill>
              </a:rPr>
              <a:t>természetes személy</a:t>
            </a:r>
            <a:r>
              <a:rPr lang="hu-HU" sz="2200"/>
              <a:t> pályázhat, aki:</a:t>
            </a:r>
          </a:p>
          <a:p>
            <a:pPr marL="742950" lvl="1" indent="-285750"/>
            <a:r>
              <a:rPr lang="hu-HU" sz="2200"/>
              <a:t>még </a:t>
            </a:r>
            <a:r>
              <a:rPr lang="hu-HU" sz="2200" b="1">
                <a:solidFill>
                  <a:srgbClr val="043C99"/>
                </a:solidFill>
              </a:rPr>
              <a:t>nem töltötte be 45. életévét</a:t>
            </a:r>
            <a:endParaRPr lang="hu-HU" sz="2200">
              <a:solidFill>
                <a:srgbClr val="043C99"/>
              </a:solidFill>
            </a:endParaRPr>
          </a:p>
          <a:p>
            <a:pPr marL="742950" lvl="1" indent="-285750"/>
            <a:r>
              <a:rPr lang="hu-HU" sz="2200" b="1">
                <a:solidFill>
                  <a:srgbClr val="043C99"/>
                </a:solidFill>
              </a:rPr>
              <a:t>kiemelkedő tudományos, szakmai vagy tanulmányi eredménnyel</a:t>
            </a:r>
            <a:r>
              <a:rPr lang="hu-HU" sz="2200">
                <a:solidFill>
                  <a:srgbClr val="043C99"/>
                </a:solidFill>
              </a:rPr>
              <a:t> </a:t>
            </a:r>
            <a:r>
              <a:rPr lang="hu-HU" sz="2200"/>
              <a:t>rendelkezik</a:t>
            </a:r>
          </a:p>
          <a:p>
            <a:pPr marL="0" indent="0" algn="just">
              <a:buNone/>
            </a:pPr>
            <a:r>
              <a:rPr lang="hu-HU" sz="2200"/>
              <a:t>A korhatárra vonatkozó feltételtől, különös méltánylást érdemlő körülmény fennállása esetén a rektor eltekinthet.</a:t>
            </a:r>
            <a:endParaRPr lang="hu-HU" sz="2200" b="1"/>
          </a:p>
          <a:p>
            <a:pPr marL="0" indent="0" algn="just">
              <a:buNone/>
            </a:pPr>
            <a:r>
              <a:rPr lang="hu-HU" sz="2200" b="1">
                <a:solidFill>
                  <a:srgbClr val="043C99"/>
                </a:solidFill>
                <a:ea typeface="Calibri" panose="020F0502020204030204" pitchFamily="34" charset="0"/>
                <a:cs typeface="Calibri" panose="020F0502020204030204" pitchFamily="34" charset="0"/>
              </a:rPr>
              <a:t>A jogosultsági feltételeknek az ösztöndíjas időszak első napjával kezdődően kell megfelelni.</a:t>
            </a:r>
            <a:r>
              <a:rPr lang="hu-HU" sz="2200">
                <a:solidFill>
                  <a:srgbClr val="043C99"/>
                </a:solidFill>
                <a:ea typeface="Calibri" panose="020F0502020204030204" pitchFamily="34" charset="0"/>
                <a:cs typeface="Calibri" panose="020F0502020204030204" pitchFamily="34" charset="0"/>
              </a:rPr>
              <a:t> </a:t>
            </a:r>
            <a:r>
              <a:rPr lang="hu-HU" sz="2200">
                <a:ea typeface="Calibri" panose="020F0502020204030204" pitchFamily="34" charset="0"/>
                <a:cs typeface="Calibri" panose="020F0502020204030204" pitchFamily="34" charset="0"/>
              </a:rPr>
              <a:t>Mindegyik típusú pályázat esetén további feltétel, hogy a pályázók az ösztöndíjas jogviszony létesítésekor igazolni tudják a jogosultságot megalapozó jogviszonyukat.</a:t>
            </a:r>
            <a:endParaRPr lang="hu-HU" sz="2200">
              <a:ea typeface="Calibri" panose="020F0502020204030204" pitchFamily="34" charset="0"/>
              <a:cs typeface="Times New Roman" panose="02020603050405020304" pitchFamily="18" charset="0"/>
            </a:endParaRPr>
          </a:p>
          <a:p>
            <a:endParaRPr lang="hu-HU"/>
          </a:p>
        </p:txBody>
      </p:sp>
      <p:sp>
        <p:nvSpPr>
          <p:cNvPr id="2" name="Cím 1">
            <a:extLst>
              <a:ext uri="{FF2B5EF4-FFF2-40B4-BE49-F238E27FC236}">
                <a16:creationId xmlns:a16="http://schemas.microsoft.com/office/drawing/2014/main" id="{4EC150BF-56CF-7708-66B1-6C42AF8A1563}"/>
              </a:ext>
            </a:extLst>
          </p:cNvPr>
          <p:cNvSpPr>
            <a:spLocks noGrp="1"/>
          </p:cNvSpPr>
          <p:nvPr>
            <p:ph type="title"/>
          </p:nvPr>
        </p:nvSpPr>
        <p:spPr>
          <a:xfrm>
            <a:off x="1704000" y="419673"/>
            <a:ext cx="8784000" cy="900348"/>
          </a:xfrm>
        </p:spPr>
        <p:txBody>
          <a:bodyPr/>
          <a:lstStyle/>
          <a:p>
            <a:pPr algn="ctr"/>
            <a:r>
              <a:rPr lang="hu-HU" sz="2800" b="1">
                <a:solidFill>
                  <a:srgbClr val="043C99"/>
                </a:solidFill>
              </a:rPr>
              <a:t>ÁLTALÁNOS JOGOSULTSÁGI FELTÉTELEK</a:t>
            </a:r>
            <a:br>
              <a:rPr lang="hu-HU" sz="2800" b="1">
                <a:solidFill>
                  <a:srgbClr val="043C99"/>
                </a:solidFill>
              </a:rPr>
            </a:br>
            <a:r>
              <a:rPr lang="hu-HU" sz="2800" b="1">
                <a:solidFill>
                  <a:srgbClr val="043C99"/>
                </a:solidFill>
              </a:rPr>
              <a:t>minden kategóriában</a:t>
            </a:r>
            <a:endParaRPr lang="hu-HU" sz="2800"/>
          </a:p>
        </p:txBody>
      </p:sp>
      <p:pic>
        <p:nvPicPr>
          <p:cNvPr id="4" name="Kép 3">
            <a:extLst>
              <a:ext uri="{FF2B5EF4-FFF2-40B4-BE49-F238E27FC236}">
                <a16:creationId xmlns:a16="http://schemas.microsoft.com/office/drawing/2014/main" id="{97686B22-E248-D8C5-3F4D-772B8F711D4C}"/>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A35275F1-0EE1-DEE8-6644-A898C056EBF9}"/>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82057907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7784F7-F120-8087-AF4D-1E6DC8A8CE48}"/>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34BAA973-B018-1D41-51E9-0BA64131EF7F}"/>
              </a:ext>
            </a:extLst>
          </p:cNvPr>
          <p:cNvSpPr>
            <a:spLocks noGrp="1"/>
          </p:cNvSpPr>
          <p:nvPr>
            <p:ph idx="1"/>
          </p:nvPr>
        </p:nvSpPr>
        <p:spPr>
          <a:xfrm>
            <a:off x="1568124" y="1725535"/>
            <a:ext cx="9055752" cy="3633825"/>
          </a:xfrm>
        </p:spPr>
        <p:txBody>
          <a:bodyPr/>
          <a:lstStyle/>
          <a:p>
            <a:pPr lvl="0" algn="just"/>
            <a:r>
              <a:rPr lang="hu-HU" sz="2400"/>
              <a:t>A Támogató valamelyik alapképzésén </a:t>
            </a:r>
            <a:r>
              <a:rPr lang="hu-HU" sz="2400" b="1">
                <a:solidFill>
                  <a:srgbClr val="043C99"/>
                </a:solidFill>
              </a:rPr>
              <a:t>nappali </a:t>
            </a:r>
            <a:r>
              <a:rPr lang="hu-HU" sz="2400" b="1" err="1">
                <a:solidFill>
                  <a:srgbClr val="043C99"/>
                </a:solidFill>
              </a:rPr>
              <a:t>tagozatos</a:t>
            </a:r>
            <a:r>
              <a:rPr lang="hu-HU" sz="2400" b="1">
                <a:solidFill>
                  <a:srgbClr val="043C99"/>
                </a:solidFill>
              </a:rPr>
              <a:t> aktív hallgatói jogviszonnyal rendelkezik</a:t>
            </a:r>
            <a:r>
              <a:rPr lang="hu-HU" sz="2400"/>
              <a:t>, és</a:t>
            </a:r>
          </a:p>
          <a:p>
            <a:pPr lvl="0" algn="just"/>
            <a:r>
              <a:rPr lang="hu-HU" sz="2400" b="1">
                <a:solidFill>
                  <a:srgbClr val="043C99"/>
                </a:solidFill>
              </a:rPr>
              <a:t>utolsó két lezárt félévének súlyozott tanulmányi átlaga lezárt félévenként legalább „3,51” </a:t>
            </a:r>
            <a:r>
              <a:rPr lang="hu-HU" sz="2400"/>
              <a:t>minősítésű.</a:t>
            </a:r>
          </a:p>
          <a:p>
            <a:pPr algn="just"/>
            <a:r>
              <a:rPr lang="hu-HU" sz="2400"/>
              <a:t>A bírálat során </a:t>
            </a:r>
            <a:r>
              <a:rPr lang="hu-HU" sz="2400" b="1">
                <a:solidFill>
                  <a:srgbClr val="043C99"/>
                </a:solidFill>
              </a:rPr>
              <a:t>előnyt jelent</a:t>
            </a:r>
            <a:r>
              <a:rPr lang="hu-HU" sz="2400"/>
              <a:t>: a </a:t>
            </a:r>
            <a:r>
              <a:rPr lang="hu-HU" sz="2400" b="1">
                <a:solidFill>
                  <a:srgbClr val="043C99"/>
                </a:solidFill>
              </a:rPr>
              <a:t>Pályázati Felhívás 11.1. pontban</a:t>
            </a:r>
            <a:r>
              <a:rPr lang="hu-HU" sz="2400"/>
              <a:t> szereplő bírálati szempontok között meghatározott feltételek teljesülése.</a:t>
            </a:r>
          </a:p>
        </p:txBody>
      </p:sp>
      <p:sp>
        <p:nvSpPr>
          <p:cNvPr id="2" name="Cím 1">
            <a:extLst>
              <a:ext uri="{FF2B5EF4-FFF2-40B4-BE49-F238E27FC236}">
                <a16:creationId xmlns:a16="http://schemas.microsoft.com/office/drawing/2014/main" id="{5F455E78-98A7-E5D5-745F-3B25E116A5DC}"/>
              </a:ext>
            </a:extLst>
          </p:cNvPr>
          <p:cNvSpPr>
            <a:spLocks noGrp="1"/>
          </p:cNvSpPr>
          <p:nvPr>
            <p:ph type="title"/>
          </p:nvPr>
        </p:nvSpPr>
        <p:spPr>
          <a:xfrm>
            <a:off x="1468800" y="485999"/>
            <a:ext cx="8784000" cy="826865"/>
          </a:xfrm>
        </p:spPr>
        <p:txBody>
          <a:bodyPr/>
          <a:lstStyle/>
          <a:p>
            <a:pPr algn="ctr"/>
            <a:r>
              <a:rPr lang="hu-HU" sz="2800" b="1">
                <a:solidFill>
                  <a:srgbClr val="043C99"/>
                </a:solidFill>
              </a:rPr>
              <a:t>JOGOSULTSÁGI FELTÉTELEK</a:t>
            </a:r>
            <a:br>
              <a:rPr lang="hu-HU" sz="2800" b="1">
                <a:solidFill>
                  <a:srgbClr val="043C99"/>
                </a:solidFill>
              </a:rPr>
            </a:br>
            <a:r>
              <a:rPr lang="hu-HU" sz="2800" b="1">
                <a:solidFill>
                  <a:srgbClr val="043C99"/>
                </a:solidFill>
              </a:rPr>
              <a:t>alapképzés kategóriában</a:t>
            </a:r>
            <a:endParaRPr lang="hu-HU" sz="2800"/>
          </a:p>
        </p:txBody>
      </p:sp>
      <p:pic>
        <p:nvPicPr>
          <p:cNvPr id="4" name="Kép 3">
            <a:extLst>
              <a:ext uri="{FF2B5EF4-FFF2-40B4-BE49-F238E27FC236}">
                <a16:creationId xmlns:a16="http://schemas.microsoft.com/office/drawing/2014/main" id="{6846E9BC-B9C6-5525-2A4E-A4CD49EC116D}"/>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B210C27C-17DA-9FA8-DE1C-21CA86C61A0B}"/>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7174603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58029-D122-12FC-4490-831489A77437}"/>
            </a:ext>
          </a:extLst>
        </p:cNvPr>
        <p:cNvGrpSpPr/>
        <p:nvPr/>
      </p:nvGrpSpPr>
      <p:grpSpPr>
        <a:xfrm>
          <a:off x="0" y="0"/>
          <a:ext cx="0" cy="0"/>
          <a:chOff x="0" y="0"/>
          <a:chExt cx="0" cy="0"/>
        </a:xfrm>
      </p:grpSpPr>
      <p:sp>
        <p:nvSpPr>
          <p:cNvPr id="3" name="Tartalom helye 2">
            <a:extLst>
              <a:ext uri="{FF2B5EF4-FFF2-40B4-BE49-F238E27FC236}">
                <a16:creationId xmlns:a16="http://schemas.microsoft.com/office/drawing/2014/main" id="{FFAAC03B-E9F4-B7C0-2B29-FCEEB0587158}"/>
              </a:ext>
            </a:extLst>
          </p:cNvPr>
          <p:cNvSpPr>
            <a:spLocks noGrp="1"/>
          </p:cNvSpPr>
          <p:nvPr>
            <p:ph idx="1"/>
          </p:nvPr>
        </p:nvSpPr>
        <p:spPr>
          <a:xfrm>
            <a:off x="1263285" y="1612087"/>
            <a:ext cx="9195030" cy="3633825"/>
          </a:xfrm>
        </p:spPr>
        <p:txBody>
          <a:bodyPr/>
          <a:lstStyle/>
          <a:p>
            <a:pPr lvl="0" algn="just"/>
            <a:r>
              <a:rPr lang="hu-HU" sz="2400"/>
              <a:t>A Támogató valamelyik mesterképzésén </a:t>
            </a:r>
            <a:r>
              <a:rPr lang="hu-HU" sz="2400" b="1">
                <a:solidFill>
                  <a:srgbClr val="043C99"/>
                </a:solidFill>
              </a:rPr>
              <a:t>bármely munkarendben aktív hallgatói jogviszonnyal rendelkezik</a:t>
            </a:r>
            <a:r>
              <a:rPr lang="hu-HU" sz="2400"/>
              <a:t>, vagy a </a:t>
            </a:r>
            <a:r>
              <a:rPr lang="hu-HU" sz="2400" b="1">
                <a:solidFill>
                  <a:srgbClr val="043C99"/>
                </a:solidFill>
              </a:rPr>
              <a:t>2026/2027-es tanévre</a:t>
            </a:r>
            <a:r>
              <a:rPr lang="hu-HU" sz="2400">
                <a:solidFill>
                  <a:srgbClr val="043C99"/>
                </a:solidFill>
              </a:rPr>
              <a:t> </a:t>
            </a:r>
            <a:r>
              <a:rPr lang="hu-HU" sz="2400"/>
              <a:t>felsőoktatási felvételi képzésre </a:t>
            </a:r>
            <a:r>
              <a:rPr lang="hu-HU" sz="2400" b="1">
                <a:solidFill>
                  <a:srgbClr val="043C99"/>
                </a:solidFill>
              </a:rPr>
              <a:t>felvételi kérelmet nyújtott be </a:t>
            </a:r>
            <a:r>
              <a:rPr lang="hu-HU" sz="2400"/>
              <a:t>az Óbudai Egyetem valamelyik mesterképzésre; </a:t>
            </a:r>
          </a:p>
          <a:p>
            <a:pPr lvl="0" algn="just"/>
            <a:r>
              <a:rPr lang="hu-HU" sz="2400"/>
              <a:t>és az </a:t>
            </a:r>
            <a:r>
              <a:rPr lang="hu-HU" sz="2400" b="1">
                <a:solidFill>
                  <a:srgbClr val="043C99"/>
                </a:solidFill>
              </a:rPr>
              <a:t>utolsó két lezárt félévének</a:t>
            </a:r>
            <a:r>
              <a:rPr lang="hu-HU" sz="2400" b="1"/>
              <a:t> </a:t>
            </a:r>
            <a:r>
              <a:rPr lang="hu-HU" sz="2400"/>
              <a:t>(első éves </a:t>
            </a:r>
            <a:r>
              <a:rPr lang="hu-HU" sz="2400" err="1"/>
              <a:t>MSc</a:t>
            </a:r>
            <a:r>
              <a:rPr lang="hu-HU" sz="2400"/>
              <a:t>/MA hallgatók esetében a megelőző </a:t>
            </a:r>
            <a:r>
              <a:rPr lang="hu-HU" sz="2400" err="1"/>
              <a:t>BSc</a:t>
            </a:r>
            <a:r>
              <a:rPr lang="hu-HU" sz="2400"/>
              <a:t>/BA képzés utolsó 2 lezárt félévének) </a:t>
            </a:r>
            <a:r>
              <a:rPr lang="hu-HU" sz="2400" b="1">
                <a:solidFill>
                  <a:srgbClr val="043C99"/>
                </a:solidFill>
              </a:rPr>
              <a:t>súlyozott tanulmányi átlaga lezárt félévenként legalább „3,51”</a:t>
            </a:r>
            <a:r>
              <a:rPr lang="hu-HU" sz="2400" b="1"/>
              <a:t> </a:t>
            </a:r>
            <a:r>
              <a:rPr lang="hu-HU" sz="2400"/>
              <a:t>minősítésű.</a:t>
            </a:r>
          </a:p>
          <a:p>
            <a:pPr algn="just"/>
            <a:r>
              <a:rPr lang="hu-HU" sz="2400"/>
              <a:t>A bírálat során </a:t>
            </a:r>
            <a:r>
              <a:rPr lang="hu-HU" sz="2400" b="1">
                <a:solidFill>
                  <a:srgbClr val="043C99"/>
                </a:solidFill>
              </a:rPr>
              <a:t>előnyt jelent</a:t>
            </a:r>
            <a:r>
              <a:rPr lang="hu-HU" sz="2400"/>
              <a:t>: </a:t>
            </a:r>
            <a:r>
              <a:rPr lang="hu-HU" sz="2400" b="1">
                <a:solidFill>
                  <a:srgbClr val="043C99"/>
                </a:solidFill>
              </a:rPr>
              <a:t>a Pályázati Felhívás 11.1. pontban</a:t>
            </a:r>
            <a:r>
              <a:rPr lang="hu-HU" sz="2400" b="1"/>
              <a:t> </a:t>
            </a:r>
            <a:r>
              <a:rPr lang="hu-HU" sz="2400"/>
              <a:t>szereplő bírálati szempontok között meghatározott feltételek teljesülése.</a:t>
            </a:r>
          </a:p>
          <a:p>
            <a:pPr lvl="0" algn="just"/>
            <a:endParaRPr lang="hu-HU" sz="2400"/>
          </a:p>
          <a:p>
            <a:endParaRPr lang="hu-HU"/>
          </a:p>
        </p:txBody>
      </p:sp>
      <p:sp>
        <p:nvSpPr>
          <p:cNvPr id="2" name="Cím 1">
            <a:extLst>
              <a:ext uri="{FF2B5EF4-FFF2-40B4-BE49-F238E27FC236}">
                <a16:creationId xmlns:a16="http://schemas.microsoft.com/office/drawing/2014/main" id="{DBEB7488-B1E8-660B-4F41-9F0FEFF975D4}"/>
              </a:ext>
            </a:extLst>
          </p:cNvPr>
          <p:cNvSpPr>
            <a:spLocks noGrp="1"/>
          </p:cNvSpPr>
          <p:nvPr>
            <p:ph type="title"/>
          </p:nvPr>
        </p:nvSpPr>
        <p:spPr>
          <a:xfrm>
            <a:off x="1468800" y="485999"/>
            <a:ext cx="8784000" cy="826865"/>
          </a:xfrm>
        </p:spPr>
        <p:txBody>
          <a:bodyPr/>
          <a:lstStyle/>
          <a:p>
            <a:pPr algn="ctr"/>
            <a:r>
              <a:rPr lang="hu-HU" sz="2800" b="1">
                <a:solidFill>
                  <a:srgbClr val="043C99"/>
                </a:solidFill>
              </a:rPr>
              <a:t>JOGOSULTSÁGI FELTÉTELEK</a:t>
            </a:r>
            <a:br>
              <a:rPr lang="hu-HU" sz="2800" b="1">
                <a:solidFill>
                  <a:srgbClr val="043C99"/>
                </a:solidFill>
              </a:rPr>
            </a:br>
            <a:r>
              <a:rPr lang="hu-HU" sz="2800" b="1">
                <a:solidFill>
                  <a:srgbClr val="043C99"/>
                </a:solidFill>
              </a:rPr>
              <a:t>mesterképzés kategóriában</a:t>
            </a:r>
            <a:endParaRPr lang="hu-HU" sz="2800"/>
          </a:p>
        </p:txBody>
      </p:sp>
      <p:pic>
        <p:nvPicPr>
          <p:cNvPr id="4" name="Kép 3">
            <a:extLst>
              <a:ext uri="{FF2B5EF4-FFF2-40B4-BE49-F238E27FC236}">
                <a16:creationId xmlns:a16="http://schemas.microsoft.com/office/drawing/2014/main" id="{053A62FA-6F68-C033-D36F-AA4517D46D87}"/>
              </a:ext>
            </a:extLst>
          </p:cNvPr>
          <p:cNvPicPr>
            <a:picLocks noChangeAspect="1"/>
          </p:cNvPicPr>
          <p:nvPr/>
        </p:nvPicPr>
        <p:blipFill>
          <a:blip r:embed="rId2"/>
          <a:stretch>
            <a:fillRect/>
          </a:stretch>
        </p:blipFill>
        <p:spPr>
          <a:xfrm>
            <a:off x="3571622" y="5359360"/>
            <a:ext cx="2736612" cy="1080000"/>
          </a:xfrm>
          <a:prstGeom prst="rect">
            <a:avLst/>
          </a:prstGeom>
        </p:spPr>
      </p:pic>
      <p:pic>
        <p:nvPicPr>
          <p:cNvPr id="9" name="Kép 8">
            <a:extLst>
              <a:ext uri="{FF2B5EF4-FFF2-40B4-BE49-F238E27FC236}">
                <a16:creationId xmlns:a16="http://schemas.microsoft.com/office/drawing/2014/main" id="{02166174-4470-2867-3F13-974A6D5605D4}"/>
              </a:ext>
            </a:extLst>
          </p:cNvPr>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l="10004" t="20435" r="13971" b="30741"/>
          <a:stretch/>
        </p:blipFill>
        <p:spPr bwMode="auto">
          <a:xfrm>
            <a:off x="522365" y="5424012"/>
            <a:ext cx="2463432" cy="119431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301906963"/>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sld>
</file>

<file path=ppt/theme/theme1.xml><?xml version="1.0" encoding="utf-8"?>
<a:theme xmlns:a="http://schemas.openxmlformats.org/drawingml/2006/main" name="1_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gyéni 2. séma">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té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um" ma:contentTypeID="0x0101007A7DE3EFF46EB944A62109CB7DEA63A1" ma:contentTypeVersion="3" ma:contentTypeDescription="Új dokumentum létrehozása." ma:contentTypeScope="" ma:versionID="1df38ccdc07526776124be52622d7f10">
  <xsd:schema xmlns:xsd="http://www.w3.org/2001/XMLSchema" xmlns:xs="http://www.w3.org/2001/XMLSchema" xmlns:p="http://schemas.microsoft.com/office/2006/metadata/properties" xmlns:ns2="61077b25-b3e4-4134-8cd3-a10d5462c320" targetNamespace="http://schemas.microsoft.com/office/2006/metadata/properties" ma:root="true" ma:fieldsID="b7e7268166b95cc62613fad119b5a43c" ns2:_="">
    <xsd:import namespace="61077b25-b3e4-4134-8cd3-a10d5462c320"/>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077b25-b3e4-4134-8cd3-a10d5462c32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artalomtípus"/>
        <xsd:element ref="dc:title" minOccurs="0" maxOccurs="1" ma:index="4" ma:displayName="Cím"/>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DF6546B-BAEB-4A0C-A9E8-1604FAAAC71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1077b25-b3e4-4134-8cd3-a10d5462c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2E3906F-BE43-44F1-87F1-90A4EF3690E6}">
  <ds:schemaRefs>
    <ds:schemaRef ds:uri="http://schemas.microsoft.com/office/infopath/2007/PartnerControls"/>
    <ds:schemaRef ds:uri="http://schemas.microsoft.com/office/2006/documentManagement/types"/>
    <ds:schemaRef ds:uri="http://schemas.microsoft.com/office/2006/metadata/properties"/>
    <ds:schemaRef ds:uri="http://schemas.openxmlformats.org/package/2006/metadata/core-properties"/>
    <ds:schemaRef ds:uri="http://purl.org/dc/elements/1.1/"/>
    <ds:schemaRef ds:uri="http://purl.org/dc/dcmitype/"/>
    <ds:schemaRef ds:uri="http://www.w3.org/XML/1998/namespace"/>
    <ds:schemaRef ds:uri="61077b25-b3e4-4134-8cd3-a10d5462c320"/>
    <ds:schemaRef ds:uri="http://purl.org/dc/terms/"/>
  </ds:schemaRefs>
</ds:datastoreItem>
</file>

<file path=customXml/itemProps3.xml><?xml version="1.0" encoding="utf-8"?>
<ds:datastoreItem xmlns:ds="http://schemas.openxmlformats.org/officeDocument/2006/customXml" ds:itemID="{C8A273C6-18F9-4C9C-B298-E69C90D80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7637</TotalTime>
  <Words>3141</Words>
  <Application>Microsoft Office PowerPoint</Application>
  <PresentationFormat>Szélesvásznú</PresentationFormat>
  <Paragraphs>243</Paragraphs>
  <Slides>45</Slides>
  <Notes>2</Notes>
  <HiddenSlides>0</HiddenSlides>
  <MMClips>0</MMClips>
  <ScaleCrop>false</ScaleCrop>
  <HeadingPairs>
    <vt:vector size="6" baseType="variant">
      <vt:variant>
        <vt:lpstr>Használt betűtípusok</vt:lpstr>
      </vt:variant>
      <vt:variant>
        <vt:i4>7</vt:i4>
      </vt:variant>
      <vt:variant>
        <vt:lpstr>Téma</vt:lpstr>
      </vt:variant>
      <vt:variant>
        <vt:i4>2</vt:i4>
      </vt:variant>
      <vt:variant>
        <vt:lpstr>Diacímek</vt:lpstr>
      </vt:variant>
      <vt:variant>
        <vt:i4>45</vt:i4>
      </vt:variant>
    </vt:vector>
  </HeadingPairs>
  <TitlesOfParts>
    <vt:vector size="54" baseType="lpstr">
      <vt:lpstr>Arial</vt:lpstr>
      <vt:lpstr>Calibri</vt:lpstr>
      <vt:lpstr>DaunPenh</vt:lpstr>
      <vt:lpstr>Garamond</vt:lpstr>
      <vt:lpstr>Symbol</vt:lpstr>
      <vt:lpstr>Times New Roman</vt:lpstr>
      <vt:lpstr>Wingdings</vt:lpstr>
      <vt:lpstr>1_Office-téma</vt:lpstr>
      <vt:lpstr>2_Office-téma</vt:lpstr>
      <vt:lpstr>  2026/2027. tanévi 2026-2.1.1-EKÖP </vt:lpstr>
      <vt:lpstr>EKÖP PÁLYÁZATI FELHÍVÁS</vt:lpstr>
      <vt:lpstr>EKÖP ÁLTALÁNOS KERET CÉLJA</vt:lpstr>
      <vt:lpstr>EKÖP ÁLTALÁNOS KERET TÁMOGATÁS </vt:lpstr>
      <vt:lpstr>AZ ÖSZTÖNDÍJ FORMÁJA ÉS ÖSSZEGE</vt:lpstr>
      <vt:lpstr>AZ ÖSZTÖNDÍJ IDŐTARTAMA ÉS MEGSZŰNÉSE</vt:lpstr>
      <vt:lpstr>ÁLTALÁNOS JOGOSULTSÁGI FELTÉTELEK minden kategóriában</vt:lpstr>
      <vt:lpstr>JOGOSULTSÁGI FELTÉTELEK alapképzés kategóriában</vt:lpstr>
      <vt:lpstr>JOGOSULTSÁGI FELTÉTELEK mesterképzés kategóriában</vt:lpstr>
      <vt:lpstr>JOGOSULTSÁGI FELTÉTELEK doktori képzés kategóriában</vt:lpstr>
      <vt:lpstr>JOGOSULTSÁGI FELTÉTELEK fiatal oktató/ kutató kategóriában</vt:lpstr>
      <vt:lpstr>KIZÁRÓ OKOK</vt:lpstr>
      <vt:lpstr>KIZÁRÓ OKOK</vt:lpstr>
      <vt:lpstr>KÖTELEZŐ VÁLLALÁSOK  minden kategóriában</vt:lpstr>
      <vt:lpstr>KÖTELEZŐ VÁLLALÁSOK  alapképzés kategóriában</vt:lpstr>
      <vt:lpstr>KÖTELEZŐ VÁLLALÁSOK  mesterképzés kategóriában</vt:lpstr>
      <vt:lpstr>KÖTELEZŐ VÁLLALÁSOK  mesterképzés kategóriában</vt:lpstr>
      <vt:lpstr>KÖTELEZŐ VÁLLALÁSOK  doktori képzés kategóriában</vt:lpstr>
      <vt:lpstr>KÖTELEZŐ VÁLLALÁSOK  doktori képzés kategóriában</vt:lpstr>
      <vt:lpstr>KÖTELEZŐ VÁLLALÁSOK  fiatal oktató, kutató kategóriában</vt:lpstr>
      <vt:lpstr>KÖTELEZŐ VÁLLALÁSOK  fiatal oktató, kutató kategóriában</vt:lpstr>
      <vt:lpstr>A PÁLYÁZAT BENYÚJTÁSA </vt:lpstr>
      <vt:lpstr>BENYÚJTANDÓ DOKUMENTUMOK</vt:lpstr>
      <vt:lpstr>BENYÚJTANDÓ DOKUMENTUMOK alapképzés és mesterképzés</vt:lpstr>
      <vt:lpstr>BENYÚJTANDÓ DOKUMENTUMOK doktori képzés</vt:lpstr>
      <vt:lpstr>BENYÚJTANDÓ DOKUMENTUMOK fiatal oktató, kutató</vt:lpstr>
      <vt:lpstr>BENYÚJTANDÓ DOKUMENTUMOK ALÁÍRÁSA</vt:lpstr>
      <vt:lpstr>JOGOSULTSÁGI ELLENŐRZÉS ÉS HIÁNYPÓTLÁS</vt:lpstr>
      <vt:lpstr>PÁLYÁZATOK BÍRÁLATA</vt:lpstr>
      <vt:lpstr>BÍRÁLATI SZEMPONTRENDSZER alapképzés és mesterképzés</vt:lpstr>
      <vt:lpstr>BÍRÁLATI SZEMPONTRENDSZER doktori képzés</vt:lpstr>
      <vt:lpstr>BÍRÁLATI SZEMPONTRENDSZER fiatal oktató, kutató</vt:lpstr>
      <vt:lpstr>DÖNTÉS</vt:lpstr>
      <vt:lpstr>TÉMAVEZETŐ FELADATAI alap, mester, doktori kategória</vt:lpstr>
      <vt:lpstr>KI LEHET TÉMAVEZETŐ</vt:lpstr>
      <vt:lpstr>NYILVÁNOSSÁG</vt:lpstr>
      <vt:lpstr>NYILVÁNOSSÁG</vt:lpstr>
      <vt:lpstr>ÖSZTÖNDÍJ FELHASZNÁLÁS ÉS BESZÁMOLÁS</vt:lpstr>
      <vt:lpstr>ÖSZTÖNDÍJ LEMONDÁSA</vt:lpstr>
      <vt:lpstr>ÖSZTÖNDÍJ SZÜNETELTETÉSE</vt:lpstr>
      <vt:lpstr>ÖSZTÖNDÍJ SZÜNETELTETÉSE</vt:lpstr>
      <vt:lpstr>ÖSZTÖNDÍJAS JOGVISZONY MEGSZŰNÉSE</vt:lpstr>
      <vt:lpstr>INTÉZMÉNY-/KAR-VAGY SZAKVÁLTÁS</vt:lpstr>
      <vt:lpstr>TOVÁBBI INFORMÁCIÓ</vt:lpstr>
      <vt:lpstr>PowerPoint-bemutató</vt:lpstr>
    </vt:vector>
  </TitlesOfParts>
  <Company>NKFIH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bemutató</dc:title>
  <dc:creator>Führer Zsuzsanna</dc:creator>
  <cp:lastModifiedBy>Mihályi Laura</cp:lastModifiedBy>
  <cp:revision>720</cp:revision>
  <cp:lastPrinted>2026-04-28T08:59:45Z</cp:lastPrinted>
  <dcterms:created xsi:type="dcterms:W3CDTF">2015-04-13T10:08:26Z</dcterms:created>
  <dcterms:modified xsi:type="dcterms:W3CDTF">2026-05-06T09:48:07Z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0x0101007A7DE3EFF46EB944A62109CB7DEA63A1</vt:lpwstr>
  </property>
</Properties>
</file>